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62" r:id="rId3"/>
    <p:sldId id="267" r:id="rId4"/>
    <p:sldId id="280" r:id="rId5"/>
    <p:sldId id="281" r:id="rId6"/>
    <p:sldId id="282" r:id="rId7"/>
    <p:sldId id="283" r:id="rId8"/>
    <p:sldId id="268" r:id="rId9"/>
    <p:sldId id="284" r:id="rId10"/>
    <p:sldId id="285" r:id="rId11"/>
    <p:sldId id="289" r:id="rId12"/>
    <p:sldId id="286" r:id="rId13"/>
    <p:sldId id="287" r:id="rId14"/>
    <p:sldId id="263" r:id="rId15"/>
    <p:sldId id="266" r:id="rId16"/>
    <p:sldId id="288" r:id="rId1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55A555"/>
    <a:srgbClr val="63CDF4"/>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43"/>
    <p:restoredTop sz="78322" autoAdjust="0"/>
  </p:normalViewPr>
  <p:slideViewPr>
    <p:cSldViewPr snapToGrid="0" snapToObjects="1">
      <p:cViewPr varScale="1">
        <p:scale>
          <a:sx n="84" d="100"/>
          <a:sy n="84" d="100"/>
        </p:scale>
        <p:origin x="18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70723-78F3-D340-A4D6-C9741D39619A}" type="datetimeFigureOut">
              <a:rPr lang="es-ES" smtClean="0"/>
              <a:t>08/05/2019</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es-ES"/>
              <a:t>Editar los estilos de texto del patrón
Segundo nivel
Tercer nivel
Cuarto nivel
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C5EA9-0F9A-8C43-BF30-B021BBF3FAD0}" type="slidenum">
              <a:rPr lang="es-ES" smtClean="0"/>
              <a:t>‹#›</a:t>
            </a:fld>
            <a:endParaRPr lang="es-ES"/>
          </a:p>
        </p:txBody>
      </p:sp>
    </p:spTree>
    <p:extLst>
      <p:ext uri="{BB962C8B-B14F-4D97-AF65-F5344CB8AC3E}">
        <p14:creationId xmlns:p14="http://schemas.microsoft.com/office/powerpoint/2010/main" val="2883914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n.wikipedia.org/wiki/Palestinian_refugees#cite_note-UNRWAdef-9"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British</a:t>
            </a:r>
            <a:r>
              <a:rPr lang="en-US" baseline="0" dirty="0" smtClean="0"/>
              <a:t> governed and controlled Palestine, inhabited by the native Arab population and the smaller but growing Jewish population</a:t>
            </a:r>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2</a:t>
            </a:fld>
            <a:endParaRPr lang="es-ES"/>
          </a:p>
        </p:txBody>
      </p:sp>
    </p:spTree>
    <p:extLst>
      <p:ext uri="{BB962C8B-B14F-4D97-AF65-F5344CB8AC3E}">
        <p14:creationId xmlns:p14="http://schemas.microsoft.com/office/powerpoint/2010/main" val="2037688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Jewish</a:t>
            </a:r>
            <a:r>
              <a:rPr lang="en-US" baseline="0" dirty="0" smtClean="0"/>
              <a:t> immigration, despite British efforts to limit it, grew, particularly as antisemitism in Europe escalated in the 1930s.</a:t>
            </a:r>
            <a:endParaRPr lang="en-GB" dirty="0" smtClean="0"/>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3</a:t>
            </a:fld>
            <a:endParaRPr lang="es-ES"/>
          </a:p>
        </p:txBody>
      </p:sp>
    </p:spTree>
    <p:extLst>
      <p:ext uri="{BB962C8B-B14F-4D97-AF65-F5344CB8AC3E}">
        <p14:creationId xmlns:p14="http://schemas.microsoft.com/office/powerpoint/2010/main" val="26734424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Angry about Jewish</a:t>
            </a:r>
            <a:r>
              <a:rPr lang="en-US" baseline="0" dirty="0" smtClean="0"/>
              <a:t> immigration and their lack of self-rule, t</a:t>
            </a:r>
            <a:r>
              <a:rPr lang="en-US" dirty="0" smtClean="0"/>
              <a:t>he Arabs</a:t>
            </a:r>
            <a:r>
              <a:rPr lang="en-US" baseline="0" dirty="0" smtClean="0"/>
              <a:t> of Palestine rebelled against British rule.</a:t>
            </a:r>
            <a:endParaRPr lang="en-US" dirty="0" smtClean="0"/>
          </a:p>
          <a:p>
            <a:r>
              <a:rPr lang="en-US" dirty="0" smtClean="0"/>
              <a:t>Jews formed the </a:t>
            </a:r>
            <a:r>
              <a:rPr lang="en-US" dirty="0" err="1" smtClean="0"/>
              <a:t>Haganah</a:t>
            </a:r>
            <a:r>
              <a:rPr lang="en-US" dirty="0" smtClean="0"/>
              <a:t> and other militant groups,</a:t>
            </a:r>
            <a:r>
              <a:rPr lang="en-US" baseline="0" dirty="0" smtClean="0"/>
              <a:t> some of which actively attacked the British.</a:t>
            </a:r>
            <a:endParaRPr lang="en-US" dirty="0" smtClean="0"/>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4</a:t>
            </a:fld>
            <a:endParaRPr lang="es-ES"/>
          </a:p>
        </p:txBody>
      </p:sp>
    </p:spTree>
    <p:extLst>
      <p:ext uri="{BB962C8B-B14F-4D97-AF65-F5344CB8AC3E}">
        <p14:creationId xmlns:p14="http://schemas.microsoft.com/office/powerpoint/2010/main" val="1869136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29 November 1947, the resolution to recommend to the United Kingdom, as the mandatory Power for Palestine, and to all other Members of the United Nations the adoption and implementation, with regard to the future government of Palestine, of the Plan of Partition with Economic Union was put to a vote in the United Nations General Assembly.</a:t>
            </a:r>
            <a:r>
              <a:rPr lang="en-GB" baseline="0" dirty="0" smtClean="0"/>
              <a:t> The Jewish state was to receive around 56% of the land area of Mandate Palestine, encompassing 82% of the Jewish population, though it would be separated from Jerusalem.</a:t>
            </a:r>
            <a:endParaRPr lang="en-GB" dirty="0" smtClean="0"/>
          </a:p>
          <a:p>
            <a:endParaRPr lang="en-GB" dirty="0" smtClean="0"/>
          </a:p>
          <a:p>
            <a:r>
              <a:rPr lang="en-GB" dirty="0" smtClean="0"/>
              <a:t>The result was 33 to 13 in favour of the resolution, with 10 abstentions. Resolution 181(II): PART I: Future constitution and government of Palestine: A. TERMINATION OF MANDATE, PARTITION AND INDEPENDENCE: Clause 3 provides:</a:t>
            </a:r>
          </a:p>
          <a:p>
            <a:endParaRPr lang="en-GB" dirty="0" smtClean="0"/>
          </a:p>
          <a:p>
            <a:r>
              <a:rPr lang="en-GB" dirty="0" smtClean="0"/>
              <a:t>Independent Arab and Jewish States and the Special International Regime for the City of Jerusalem, ... shall come into existence in Palestine two months after the evacuation of the armed forces of the mandatory Power has been completed but in any case not later than 1 October 1948.</a:t>
            </a:r>
          </a:p>
          <a:p>
            <a:endParaRPr lang="en-GB" dirty="0" smtClean="0"/>
          </a:p>
          <a:p>
            <a:r>
              <a:rPr lang="en-GB" dirty="0" smtClean="0"/>
              <a:t>The Arab countries (all of which had opposed the plan) proposed to query the International Court of Justice on the competence of the General Assembly to partition a country, but the resolution was rejected.</a:t>
            </a:r>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12</a:t>
            </a:fld>
            <a:endParaRPr lang="es-ES"/>
          </a:p>
        </p:txBody>
      </p:sp>
    </p:spTree>
    <p:extLst>
      <p:ext uri="{BB962C8B-B14F-4D97-AF65-F5344CB8AC3E}">
        <p14:creationId xmlns:p14="http://schemas.microsoft.com/office/powerpoint/2010/main" val="24127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The plan was rejected</a:t>
            </a:r>
            <a:r>
              <a:rPr lang="en-US" sz="1200" b="0" i="0" kern="1200" baseline="0" dirty="0" smtClean="0">
                <a:solidFill>
                  <a:schemeClr val="tx1"/>
                </a:solidFill>
                <a:effectLst/>
                <a:latin typeface="+mn-lt"/>
                <a:ea typeface="+mn-ea"/>
                <a:cs typeface="+mn-cs"/>
              </a:rPr>
              <a:t> by Palestinian and Arab leaders and war quickly followed as the British departed.</a:t>
            </a:r>
            <a:endParaRPr lang="en-GB"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Images:</a:t>
            </a:r>
          </a:p>
          <a:p>
            <a:r>
              <a:rPr lang="en-GB" sz="1200" b="0" i="0" kern="1200" dirty="0" smtClean="0">
                <a:solidFill>
                  <a:schemeClr val="tx1"/>
                </a:solidFill>
                <a:effectLst/>
                <a:latin typeface="+mn-lt"/>
                <a:ea typeface="+mn-ea"/>
                <a:cs typeface="+mn-cs"/>
              </a:rPr>
              <a:t>Arab irregulars, along with a burnt </a:t>
            </a:r>
            <a:r>
              <a:rPr lang="en-GB" sz="1200" b="0" i="0" kern="1200" dirty="0" err="1" smtClean="0">
                <a:solidFill>
                  <a:schemeClr val="tx1"/>
                </a:solidFill>
                <a:effectLst/>
                <a:latin typeface="+mn-lt"/>
                <a:ea typeface="+mn-ea"/>
                <a:cs typeface="+mn-cs"/>
              </a:rPr>
              <a:t>Haganah</a:t>
            </a:r>
            <a:r>
              <a:rPr lang="en-GB" sz="1200" b="0" i="0" kern="1200" dirty="0" smtClean="0">
                <a:solidFill>
                  <a:schemeClr val="tx1"/>
                </a:solidFill>
                <a:effectLst/>
                <a:latin typeface="+mn-lt"/>
                <a:ea typeface="+mn-ea"/>
                <a:cs typeface="+mn-cs"/>
              </a:rPr>
              <a:t> (Jewish militant) truck on the way to Jerusalem</a:t>
            </a:r>
          </a:p>
          <a:p>
            <a:r>
              <a:rPr lang="en-US" sz="1200" b="0" i="0" kern="1200" dirty="0" smtClean="0">
                <a:solidFill>
                  <a:schemeClr val="tx1"/>
                </a:solidFill>
                <a:effectLst/>
                <a:latin typeface="+mn-lt"/>
                <a:ea typeface="+mn-ea"/>
                <a:cs typeface="+mn-cs"/>
              </a:rPr>
              <a:t>Israeli forces raise the flag in </a:t>
            </a:r>
            <a:r>
              <a:rPr lang="en-US" sz="1200" b="0" i="0" kern="1200" dirty="0" err="1" smtClean="0">
                <a:solidFill>
                  <a:schemeClr val="tx1"/>
                </a:solidFill>
                <a:effectLst/>
                <a:latin typeface="+mn-lt"/>
                <a:ea typeface="+mn-ea"/>
                <a:cs typeface="+mn-cs"/>
              </a:rPr>
              <a:t>Eilat</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Read more in Resource 8: timeline</a:t>
            </a:r>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13</a:t>
            </a:fld>
            <a:endParaRPr lang="es-ES"/>
          </a:p>
        </p:txBody>
      </p:sp>
    </p:spTree>
    <p:extLst>
      <p:ext uri="{BB962C8B-B14F-4D97-AF65-F5344CB8AC3E}">
        <p14:creationId xmlns:p14="http://schemas.microsoft.com/office/powerpoint/2010/main" val="2168777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r>
              <a:rPr lang="en-US" dirty="0" smtClean="0"/>
              <a:t>Israel</a:t>
            </a:r>
            <a:r>
              <a:rPr lang="en-US" baseline="0" dirty="0" smtClean="0"/>
              <a:t> declared independence quickly, even as fighting continued.</a:t>
            </a:r>
          </a:p>
          <a:p>
            <a:r>
              <a:rPr lang="en-US" baseline="0" dirty="0" smtClean="0"/>
              <a:t>Image: David Ben </a:t>
            </a:r>
            <a:r>
              <a:rPr lang="en-US" baseline="0" dirty="0" err="1" smtClean="0"/>
              <a:t>Gurion</a:t>
            </a:r>
            <a:r>
              <a:rPr lang="en-US" baseline="0" dirty="0" smtClean="0"/>
              <a:t> announces independence. Behind him, an image of Theodor Herzl, founder of Zionism</a:t>
            </a:r>
          </a:p>
          <a:p>
            <a:r>
              <a:rPr lang="en-US" baseline="0" dirty="0" smtClean="0"/>
              <a:t>Read the full text here: </a:t>
            </a:r>
            <a:r>
              <a:rPr lang="en-GB" dirty="0" smtClean="0"/>
              <a:t>http://www.archives.gov.il/en/chapter/the-declaration-of-independence/</a:t>
            </a:r>
          </a:p>
          <a:p>
            <a:endParaRPr lang="en-US" dirty="0" smtClean="0"/>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14</a:t>
            </a:fld>
            <a:endParaRPr lang="es-ES"/>
          </a:p>
        </p:txBody>
      </p:sp>
    </p:spTree>
    <p:extLst>
      <p:ext uri="{BB962C8B-B14F-4D97-AF65-F5344CB8AC3E}">
        <p14:creationId xmlns:p14="http://schemas.microsoft.com/office/powerpoint/2010/main" val="3646200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GB" sz="1200" b="0" i="0" kern="1200" dirty="0" smtClean="0">
                <a:solidFill>
                  <a:schemeClr val="tx1"/>
                </a:solidFill>
                <a:effectLst/>
                <a:latin typeface="+mn-lt"/>
                <a:ea typeface="+mn-ea"/>
                <a:cs typeface="+mn-cs"/>
              </a:rPr>
              <a:t>In 2012, there were an estimated 4,950,000 registered patrilineal (through the father) descendants of the original "Palestine refugees",</a:t>
            </a:r>
            <a:r>
              <a:rPr lang="en-GB" sz="1200" b="0" i="0" u="none" strike="noStrike" kern="1200" baseline="30000" dirty="0" smtClean="0">
                <a:solidFill>
                  <a:schemeClr val="tx1"/>
                </a:solidFill>
                <a:effectLst/>
                <a:latin typeface="+mn-lt"/>
                <a:ea typeface="+mn-ea"/>
                <a:cs typeface="+mn-cs"/>
                <a:hlinkClick r:id="rId3"/>
              </a:rPr>
              <a:t>[9]</a:t>
            </a:r>
            <a:r>
              <a:rPr lang="en-GB" sz="1200" b="0" i="0" kern="1200" dirty="0" smtClean="0">
                <a:solidFill>
                  <a:schemeClr val="tx1"/>
                </a:solidFill>
                <a:effectLst/>
                <a:latin typeface="+mn-lt"/>
                <a:ea typeface="+mn-ea"/>
                <a:cs typeface="+mn-cs"/>
              </a:rPr>
              <a:t> based on the UNRWA registration requirements</a:t>
            </a:r>
            <a:endParaRPr lang="en-GB" dirty="0" smtClean="0"/>
          </a:p>
          <a:p>
            <a:endParaRPr lang="en-GB" dirty="0"/>
          </a:p>
        </p:txBody>
      </p:sp>
      <p:sp>
        <p:nvSpPr>
          <p:cNvPr id="4" name="Slide Number Placeholder 3"/>
          <p:cNvSpPr>
            <a:spLocks noGrp="1"/>
          </p:cNvSpPr>
          <p:nvPr>
            <p:ph type="sldNum" sz="quarter" idx="10"/>
          </p:nvPr>
        </p:nvSpPr>
        <p:spPr/>
        <p:txBody>
          <a:bodyPr/>
          <a:lstStyle/>
          <a:p>
            <a:fld id="{2D8C5EA9-0F9A-8C43-BF30-B021BBF3FAD0}" type="slidenum">
              <a:rPr lang="es-ES" smtClean="0"/>
              <a:t>15</a:t>
            </a:fld>
            <a:endParaRPr lang="es-ES"/>
          </a:p>
        </p:txBody>
      </p:sp>
    </p:spTree>
    <p:extLst>
      <p:ext uri="{BB962C8B-B14F-4D97-AF65-F5344CB8AC3E}">
        <p14:creationId xmlns:p14="http://schemas.microsoft.com/office/powerpoint/2010/main" val="27623838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9" name="Marcador de número de diapositiva 5">
            <a:extLst>
              <a:ext uri="{FF2B5EF4-FFF2-40B4-BE49-F238E27FC236}">
                <a16:creationId xmlns:a16="http://schemas.microsoft.com/office/drawing/2014/main" id="{C9D08DC6-19D3-BA48-BA20-F1E5AAD834C0}"/>
              </a:ext>
            </a:extLst>
          </p:cNvPr>
          <p:cNvSpPr>
            <a:spLocks noGrp="1"/>
          </p:cNvSpPr>
          <p:nvPr>
            <p:ph type="sldNum" sz="quarter" idx="4"/>
          </p:nvPr>
        </p:nvSpPr>
        <p:spPr>
          <a:xfrm>
            <a:off x="8637494" y="6329456"/>
            <a:ext cx="2743200" cy="365125"/>
          </a:xfrm>
          <a:prstGeom prst="rect">
            <a:avLst/>
          </a:prstGeom>
        </p:spPr>
        <p:txBody>
          <a:bodyPr vert="horz" lIns="91440" tIns="45720" rIns="91440" bIns="45720" rtlCol="0" anchor="ctr"/>
          <a:lstStyle>
            <a:lvl1pPr algn="r">
              <a:defRPr sz="2400" b="0" i="0">
                <a:solidFill>
                  <a:schemeClr val="accent2"/>
                </a:solidFill>
                <a:latin typeface="Arial" panose="020B0604020202020204" pitchFamily="34" charset="0"/>
                <a:cs typeface="Arial" panose="020B0604020202020204" pitchFamily="34" charset="0"/>
              </a:defRPr>
            </a:lvl1pPr>
          </a:lstStyle>
          <a:p>
            <a:fld id="{E9AD77E4-0291-4442-8847-4DA4F7427F54}" type="slidenum">
              <a:rPr lang="es-ES" smtClean="0"/>
              <a:pPr/>
              <a:t>‹#›</a:t>
            </a:fld>
            <a:endParaRPr lang="es-ES" dirty="0"/>
          </a:p>
        </p:txBody>
      </p:sp>
    </p:spTree>
    <p:extLst>
      <p:ext uri="{BB962C8B-B14F-4D97-AF65-F5344CB8AC3E}">
        <p14:creationId xmlns:p14="http://schemas.microsoft.com/office/powerpoint/2010/main" val="137705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solidFill>
              </a:defRPr>
            </a:lvl1p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D8B753C-7636-4B88-8167-8DD4DD207C77}" type="datetime1">
              <a:rPr lang="en-GB" smtClean="0"/>
              <a:t>08/05/2019</a:t>
            </a:fld>
            <a:endParaRPr lang="en-GB"/>
          </a:p>
        </p:txBody>
      </p:sp>
      <p:sp>
        <p:nvSpPr>
          <p:cNvPr id="5" name="Footer Placeholder 4"/>
          <p:cNvSpPr>
            <a:spLocks noGrp="1"/>
          </p:cNvSpPr>
          <p:nvPr>
            <p:ph type="ftr" sz="quarter" idx="11"/>
          </p:nvPr>
        </p:nvSpPr>
        <p:spPr/>
        <p:txBody>
          <a:bodyPr/>
          <a:lstStyle/>
          <a:p>
            <a:r>
              <a:rPr lang="en-US" smtClean="0"/>
              <a:t>All resources at quaker.org.uk/teaching</a:t>
            </a:r>
            <a:endParaRPr lang="en-GB" dirty="0"/>
          </a:p>
        </p:txBody>
      </p:sp>
      <p:sp>
        <p:nvSpPr>
          <p:cNvPr id="6" name="Slide Number Placeholder 5"/>
          <p:cNvSpPr>
            <a:spLocks noGrp="1"/>
          </p:cNvSpPr>
          <p:nvPr>
            <p:ph type="sldNum" sz="quarter" idx="12"/>
          </p:nvPr>
        </p:nvSpPr>
        <p:spPr/>
        <p:txBody>
          <a:bodyPr/>
          <a:lstStyle/>
          <a:p>
            <a:fld id="{DF59AB74-29FF-45E8-9BA6-7B55AB4C6174}" type="slidenum">
              <a:rPr lang="en-GB" smtClean="0"/>
              <a:t>‹#›</a:t>
            </a:fld>
            <a:endParaRPr lang="en-GB"/>
          </a:p>
        </p:txBody>
      </p:sp>
    </p:spTree>
    <p:extLst>
      <p:ext uri="{BB962C8B-B14F-4D97-AF65-F5344CB8AC3E}">
        <p14:creationId xmlns:p14="http://schemas.microsoft.com/office/powerpoint/2010/main" val="85377459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ángulo 4">
            <a:extLst>
              <a:ext uri="{FF2B5EF4-FFF2-40B4-BE49-F238E27FC236}">
                <a16:creationId xmlns:a16="http://schemas.microsoft.com/office/drawing/2014/main" id="{E422FF4E-F7B1-3D41-B89A-CE5EAEB4AA76}"/>
              </a:ext>
            </a:extLst>
          </p:cNvPr>
          <p:cNvSpPr/>
          <p:nvPr userDrawn="1"/>
        </p:nvSpPr>
        <p:spPr>
          <a:xfrm>
            <a:off x="0" y="0"/>
            <a:ext cx="12192000" cy="5118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12">
            <a:extLst>
              <a:ext uri="{FF2B5EF4-FFF2-40B4-BE49-F238E27FC236}">
                <a16:creationId xmlns:a16="http://schemas.microsoft.com/office/drawing/2014/main" id="{CF993381-661A-1749-A408-7710E5ABC799}"/>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8604845" y="303692"/>
            <a:ext cx="3190207" cy="233993"/>
          </a:xfrm>
          <a:prstGeom prst="rect">
            <a:avLst/>
          </a:prstGeom>
        </p:spPr>
      </p:pic>
      <p:sp>
        <p:nvSpPr>
          <p:cNvPr id="9" name="Rectangle 8">
            <a:extLst>
              <a:ext uri="{FF2B5EF4-FFF2-40B4-BE49-F238E27FC236}">
                <a16:creationId xmlns:a16="http://schemas.microsoft.com/office/drawing/2014/main" id="{F3F79BCC-8061-3B4E-9CEE-2BDB439F4B5B}"/>
              </a:ext>
            </a:extLst>
          </p:cNvPr>
          <p:cNvSpPr/>
          <p:nvPr userDrawn="1"/>
        </p:nvSpPr>
        <p:spPr>
          <a:xfrm>
            <a:off x="5205633" y="6320105"/>
            <a:ext cx="2671052" cy="276999"/>
          </a:xfrm>
          <a:prstGeom prst="rect">
            <a:avLst/>
          </a:prstGeom>
        </p:spPr>
        <p:txBody>
          <a:bodyPr wrap="none">
            <a:spAutoFit/>
          </a:bodyPr>
          <a:lstStyle/>
          <a:p>
            <a:r>
              <a:rPr lang="en-US" sz="1200" dirty="0"/>
              <a:t>All resources at </a:t>
            </a:r>
            <a:r>
              <a:rPr lang="en-US" sz="1200" b="1" dirty="0" err="1"/>
              <a:t>quaker.org.uk</a:t>
            </a:r>
            <a:r>
              <a:rPr lang="en-US" sz="1200" b="1" dirty="0"/>
              <a:t>/teaching</a:t>
            </a:r>
            <a:endParaRPr lang="en-GB" sz="1200" b="1" dirty="0"/>
          </a:p>
        </p:txBody>
      </p:sp>
      <p:sp>
        <p:nvSpPr>
          <p:cNvPr id="6" name="Marcador de número de diapositiva 5">
            <a:extLst>
              <a:ext uri="{FF2B5EF4-FFF2-40B4-BE49-F238E27FC236}">
                <a16:creationId xmlns:a16="http://schemas.microsoft.com/office/drawing/2014/main" id="{D6F3C431-7415-4148-BFAF-EA9D31490C57}"/>
              </a:ext>
            </a:extLst>
          </p:cNvPr>
          <p:cNvSpPr>
            <a:spLocks noGrp="1"/>
          </p:cNvSpPr>
          <p:nvPr>
            <p:ph type="sldNum" sz="quarter" idx="4"/>
          </p:nvPr>
        </p:nvSpPr>
        <p:spPr>
          <a:xfrm>
            <a:off x="8637494" y="6329456"/>
            <a:ext cx="2743200" cy="365125"/>
          </a:xfrm>
          <a:prstGeom prst="rect">
            <a:avLst/>
          </a:prstGeom>
        </p:spPr>
        <p:txBody>
          <a:bodyPr vert="horz" lIns="91440" tIns="45720" rIns="91440" bIns="45720" rtlCol="0" anchor="ctr"/>
          <a:lstStyle>
            <a:lvl1pPr algn="r">
              <a:defRPr sz="2400" b="0" i="0">
                <a:solidFill>
                  <a:schemeClr val="accent2"/>
                </a:solidFill>
                <a:latin typeface="Arial" panose="020B0604020202020204" pitchFamily="34" charset="0"/>
                <a:cs typeface="Arial" panose="020B0604020202020204" pitchFamily="34" charset="0"/>
              </a:defRPr>
            </a:lvl1pPr>
          </a:lstStyle>
          <a:p>
            <a:fld id="{E9AD77E4-0291-4442-8847-4DA4F7427F54}" type="slidenum">
              <a:rPr lang="es-ES" smtClean="0"/>
              <a:pPr/>
              <a:t>‹#›</a:t>
            </a:fld>
            <a:endParaRPr lang="es-ES" dirty="0"/>
          </a:p>
        </p:txBody>
      </p:sp>
    </p:spTree>
    <p:extLst>
      <p:ext uri="{BB962C8B-B14F-4D97-AF65-F5344CB8AC3E}">
        <p14:creationId xmlns:p14="http://schemas.microsoft.com/office/powerpoint/2010/main" val="1555349425"/>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22.jpeg"/><Relationship Id="rId7"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gif"/></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8.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32.jpeg"/></Relationships>
</file>

<file path=ppt/slides/_rels/slide1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14.wmf"/><Relationship Id="rId5" Type="http://schemas.openxmlformats.org/officeDocument/2006/relationships/oleObject" Target="../embeddings/oleObject1.bin"/><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upload.wikimedia.org/wikipedia/commons/b/bd/UN_Palestine_Partition_Versions_1947.jpg">
            <a:extLst>
              <a:ext uri="{FF2B5EF4-FFF2-40B4-BE49-F238E27FC236}">
                <a16:creationId xmlns:a16="http://schemas.microsoft.com/office/drawing/2014/main" id="{019DBC32-F149-1049-B5CA-695636B8B1A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rot="2428818">
            <a:off x="-6175336" y="-3998915"/>
            <a:ext cx="21663114" cy="17326603"/>
          </a:xfrm>
          <a:prstGeom prst="rect">
            <a:avLst/>
          </a:prstGeom>
          <a:noFill/>
          <a:extLst>
            <a:ext uri="{909E8E84-426E-40DD-AFC4-6F175D3DCCD1}">
              <a14:hiddenFill xmlns:a14="http://schemas.microsoft.com/office/drawing/2010/main">
                <a:solidFill>
                  <a:srgbClr val="FFFFFF"/>
                </a:solidFill>
              </a14:hiddenFill>
            </a:ext>
          </a:extLst>
        </p:spPr>
      </p:pic>
      <p:sp>
        <p:nvSpPr>
          <p:cNvPr id="5" name="Rectángulo 4">
            <a:extLst>
              <a:ext uri="{FF2B5EF4-FFF2-40B4-BE49-F238E27FC236}">
                <a16:creationId xmlns:a16="http://schemas.microsoft.com/office/drawing/2014/main" id="{752AFA30-6A3F-ED4D-A97D-EBC959DA2B60}"/>
              </a:ext>
            </a:extLst>
          </p:cNvPr>
          <p:cNvSpPr/>
          <p:nvPr/>
        </p:nvSpPr>
        <p:spPr>
          <a:xfrm>
            <a:off x="-1" y="2505204"/>
            <a:ext cx="6206647" cy="36638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3" name="Imagen 12">
            <a:extLst>
              <a:ext uri="{FF2B5EF4-FFF2-40B4-BE49-F238E27FC236}">
                <a16:creationId xmlns:a16="http://schemas.microsoft.com/office/drawing/2014/main" id="{5B1B6E62-9462-D54C-9E87-B042BC1EC26C}"/>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21839" y="5721969"/>
            <a:ext cx="2358732" cy="173007"/>
          </a:xfrm>
          <a:prstGeom prst="rect">
            <a:avLst/>
          </a:prstGeom>
        </p:spPr>
      </p:pic>
      <p:sp>
        <p:nvSpPr>
          <p:cNvPr id="16" name="Subtítulo 15">
            <a:extLst>
              <a:ext uri="{FF2B5EF4-FFF2-40B4-BE49-F238E27FC236}">
                <a16:creationId xmlns:a16="http://schemas.microsoft.com/office/drawing/2014/main" id="{4BFE9A4D-D987-F340-99F8-5E08AE1EC3A2}"/>
              </a:ext>
            </a:extLst>
          </p:cNvPr>
          <p:cNvSpPr>
            <a:spLocks noGrp="1"/>
          </p:cNvSpPr>
          <p:nvPr>
            <p:ph type="subTitle" idx="4294967295"/>
          </p:nvPr>
        </p:nvSpPr>
        <p:spPr>
          <a:xfrm>
            <a:off x="251563" y="2844833"/>
            <a:ext cx="5703518" cy="1716847"/>
          </a:xfrm>
          <a:prstGeom prst="rect">
            <a:avLst/>
          </a:prstGeom>
        </p:spPr>
        <p:txBody>
          <a:bodyPr>
            <a:normAutofit lnSpcReduction="10000"/>
          </a:bodyPr>
          <a:lstStyle/>
          <a:p>
            <a:pPr marL="0" indent="0" algn="l">
              <a:buNone/>
            </a:pPr>
            <a:r>
              <a:rPr lang="es-ES" sz="6000" b="1" dirty="0" err="1">
                <a:solidFill>
                  <a:schemeClr val="bg1"/>
                </a:solidFill>
                <a:latin typeface="Arial" panose="020B0604020202020204" pitchFamily="34" charset="0"/>
                <a:cs typeface="Arial" panose="020B0604020202020204" pitchFamily="34" charset="0"/>
              </a:rPr>
              <a:t>Drawing</a:t>
            </a:r>
          </a:p>
          <a:p>
            <a:pPr marL="0" indent="0" algn="l">
              <a:buNone/>
            </a:pPr>
            <a:r>
              <a:rPr lang="es-ES" sz="6000" b="1" dirty="0">
                <a:solidFill>
                  <a:schemeClr val="bg1"/>
                </a:solidFill>
                <a:latin typeface="Arial" panose="020B0604020202020204" pitchFamily="34" charset="0"/>
                <a:cs typeface="Arial" panose="020B0604020202020204" pitchFamily="34" charset="0"/>
              </a:rPr>
              <a:t>the line.</a:t>
            </a:r>
          </a:p>
        </p:txBody>
      </p:sp>
      <p:sp>
        <p:nvSpPr>
          <p:cNvPr id="17" name="Subtítulo 15">
            <a:extLst>
              <a:ext uri="{FF2B5EF4-FFF2-40B4-BE49-F238E27FC236}">
                <a16:creationId xmlns:a16="http://schemas.microsoft.com/office/drawing/2014/main" id="{B7724BC2-CF42-D14A-B8DC-8AD236C5ED7F}"/>
              </a:ext>
            </a:extLst>
          </p:cNvPr>
          <p:cNvSpPr txBox="1">
            <a:spLocks/>
          </p:cNvSpPr>
          <p:nvPr/>
        </p:nvSpPr>
        <p:spPr>
          <a:xfrm>
            <a:off x="251563" y="4561681"/>
            <a:ext cx="5703518" cy="136800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en-US" sz="1600" dirty="0">
                <a:solidFill>
                  <a:schemeClr val="bg1"/>
                </a:solidFill>
                <a:latin typeface="Arial" panose="020B0604020202020204" pitchFamily="34" charset="0"/>
                <a:cs typeface="Arial" panose="020B0604020202020204" pitchFamily="34" charset="0"/>
              </a:rPr>
              <a:t>If you had to partition Palestine </a:t>
            </a:r>
            <a:br>
              <a:rPr lang="en-US" sz="1600" dirty="0">
                <a:solidFill>
                  <a:schemeClr val="bg1"/>
                </a:solidFill>
                <a:latin typeface="Arial" panose="020B0604020202020204" pitchFamily="34" charset="0"/>
                <a:cs typeface="Arial" panose="020B0604020202020204" pitchFamily="34" charset="0"/>
              </a:rPr>
            </a:br>
            <a:r>
              <a:rPr lang="en-US" sz="1600" dirty="0">
                <a:solidFill>
                  <a:schemeClr val="bg1"/>
                </a:solidFill>
                <a:latin typeface="Arial" panose="020B0604020202020204" pitchFamily="34" charset="0"/>
                <a:cs typeface="Arial" panose="020B0604020202020204" pitchFamily="34" charset="0"/>
              </a:rPr>
              <a:t>in 1948, where would you put the border?</a:t>
            </a:r>
            <a:endParaRPr lang="en-GB" sz="1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44197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5">
            <a:extLst>
              <a:ext uri="{FF2B5EF4-FFF2-40B4-BE49-F238E27FC236}">
                <a16:creationId xmlns:a16="http://schemas.microsoft.com/office/drawing/2014/main" id="{7AC2C936-C8EB-D64E-999F-32A891B3BF7E}"/>
              </a:ext>
            </a:extLst>
          </p:cNvPr>
          <p:cNvSpPr/>
          <p:nvPr/>
        </p:nvSpPr>
        <p:spPr>
          <a:xfrm>
            <a:off x="478464" y="1923013"/>
            <a:ext cx="11181907" cy="411332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10</a:t>
            </a:fld>
            <a:endParaRPr lang="es-ES" dirty="0"/>
          </a:p>
        </p:txBody>
      </p:sp>
      <p:sp>
        <p:nvSpPr>
          <p:cNvPr id="3" name="CuadroTexto 1">
            <a:extLst>
              <a:ext uri="{FF2B5EF4-FFF2-40B4-BE49-F238E27FC236}">
                <a16:creationId xmlns:a16="http://schemas.microsoft.com/office/drawing/2014/main" id="{B0268B45-1065-4A45-A9F5-3F1DB2A2EE81}"/>
              </a:ext>
            </a:extLst>
          </p:cNvPr>
          <p:cNvSpPr txBox="1"/>
          <p:nvPr/>
        </p:nvSpPr>
        <p:spPr>
          <a:xfrm>
            <a:off x="346890" y="835396"/>
            <a:ext cx="10847979" cy="954107"/>
          </a:xfrm>
          <a:prstGeom prst="rect">
            <a:avLst/>
          </a:prstGeom>
          <a:noFill/>
        </p:spPr>
        <p:txBody>
          <a:bodyPr wrap="square" rtlCol="0">
            <a:spAutoFit/>
          </a:bodyPr>
          <a:lstStyle/>
          <a:p>
            <a:r>
              <a:rPr lang="en-US" sz="2800" dirty="0">
                <a:solidFill>
                  <a:schemeClr val="accent2"/>
                </a:solidFill>
                <a:latin typeface="Arial" panose="020B0604020202020204" pitchFamily="34" charset="0"/>
                <a:cs typeface="Arial" panose="020B0604020202020204" pitchFamily="34" charset="0"/>
              </a:rPr>
              <a:t>The UN had to draw a border. They had this kind of information.</a:t>
            </a:r>
            <a:endParaRPr lang="en-GB" sz="2800" dirty="0">
              <a:solidFill>
                <a:schemeClr val="accent2"/>
              </a:solidFill>
              <a:latin typeface="Arial" panose="020B0604020202020204" pitchFamily="34" charset="0"/>
              <a:cs typeface="Arial" panose="020B0604020202020204" pitchFamily="34" charset="0"/>
            </a:endParaRPr>
          </a:p>
          <a:p>
            <a:r>
              <a:rPr lang="en-GB" sz="2800" dirty="0">
                <a:solidFill>
                  <a:schemeClr val="accent2"/>
                </a:solidFill>
                <a:latin typeface="Arial" panose="020B0604020202020204" pitchFamily="34" charset="0"/>
                <a:cs typeface="Arial" panose="020B0604020202020204" pitchFamily="34" charset="0"/>
              </a:rPr>
              <a:t>Where would you draw the border?</a:t>
            </a:r>
            <a:endParaRPr lang="en-US" sz="2800" dirty="0">
              <a:solidFill>
                <a:schemeClr val="accent2"/>
              </a:solidFill>
              <a:latin typeface="Arial" panose="020B0604020202020204" pitchFamily="34" charset="0"/>
              <a:cs typeface="Arial" panose="020B0604020202020204" pitchFamily="34" charset="0"/>
            </a:endParaRPr>
          </a:p>
        </p:txBody>
      </p:sp>
      <p:pic>
        <p:nvPicPr>
          <p:cNvPr id="14" name="Picture 4" descr="https://upload.wikimedia.org/wikipedia/commons/c/c0/Palestine_Distribution_of_Population_1947_UN_map_no_93%28b%29.jpeg">
            <a:extLst>
              <a:ext uri="{FF2B5EF4-FFF2-40B4-BE49-F238E27FC236}">
                <a16:creationId xmlns:a16="http://schemas.microsoft.com/office/drawing/2014/main" id="{9EFB20ED-ADFA-9948-B3EB-183BB63E90E1}"/>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135933" y="2091518"/>
            <a:ext cx="2087128" cy="380697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http://www.palestineportal.org/wp-content/uploads/2016/10/PalestineRemembered_Map_Populations1946.gif">
            <a:extLst>
              <a:ext uri="{FF2B5EF4-FFF2-40B4-BE49-F238E27FC236}">
                <a16:creationId xmlns:a16="http://schemas.microsoft.com/office/drawing/2014/main" id="{6923F280-438D-7740-AC27-8ABC618E96DC}"/>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65806" y="2093081"/>
            <a:ext cx="2231243" cy="377318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s://upload.wikimedia.org/wikipedia/commons/thumb/4/46/Palestine_Land_ownership_by_sub-district_%281945%29.jpg/800px-Palestine_Land_ownership_by_sub-district_%281945%29.jpg">
            <a:extLst>
              <a:ext uri="{FF2B5EF4-FFF2-40B4-BE49-F238E27FC236}">
                <a16:creationId xmlns:a16="http://schemas.microsoft.com/office/drawing/2014/main" id="{A68F7942-6C28-F447-B7F9-D5107D512F8F}"/>
              </a:ext>
            </a:extLst>
          </p:cNvPr>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087542" y="2091518"/>
            <a:ext cx="2107327" cy="3774749"/>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91D75DA4-713B-3047-A93A-439BF6B1B37B}"/>
              </a:ext>
            </a:extLst>
          </p:cNvP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20118" y="2130707"/>
            <a:ext cx="1031928" cy="1461897"/>
          </a:xfrm>
          <a:prstGeom prst="rect">
            <a:avLst/>
          </a:prstGeom>
        </p:spPr>
      </p:pic>
      <p:graphicFrame>
        <p:nvGraphicFramePr>
          <p:cNvPr id="18" name="Object 17">
            <a:extLst>
              <a:ext uri="{FF2B5EF4-FFF2-40B4-BE49-F238E27FC236}">
                <a16:creationId xmlns:a16="http://schemas.microsoft.com/office/drawing/2014/main" id="{C40CCE31-3FA7-7546-A484-C37A239F4186}"/>
              </a:ext>
            </a:extLst>
          </p:cNvPr>
          <p:cNvGraphicFramePr>
            <a:graphicFrameLocks noChangeAspect="1"/>
          </p:cNvGraphicFramePr>
          <p:nvPr>
            <p:extLst>
              <p:ext uri="{D42A27DB-BD31-4B8C-83A1-F6EECF244321}">
                <p14:modId xmlns:p14="http://schemas.microsoft.com/office/powerpoint/2010/main" val="4257156049"/>
              </p:ext>
            </p:extLst>
          </p:nvPr>
        </p:nvGraphicFramePr>
        <p:xfrm>
          <a:off x="720118" y="2359408"/>
          <a:ext cx="914400" cy="771525"/>
        </p:xfrm>
        <a:graphic>
          <a:graphicData uri="http://schemas.openxmlformats.org/presentationml/2006/ole">
            <mc:AlternateContent xmlns:mc="http://schemas.openxmlformats.org/markup-compatibility/2006">
              <mc:Choice xmlns:v="urn:schemas-microsoft-com:vml" Requires="v">
                <p:oleObj spid="_x0000_s3079" name="Document" showAsIcon="1" r:id="rId7" imgW="914400" imgH="771480" progId="Word.Document.12">
                  <p:embed/>
                </p:oleObj>
              </mc:Choice>
              <mc:Fallback>
                <p:oleObj name="Document" showAsIcon="1" r:id="rId7" imgW="914400" imgH="771480" progId="Word.Document.12">
                  <p:embed/>
                  <p:pic>
                    <p:nvPicPr>
                      <p:cNvPr id="9" name="Object 8"/>
                      <p:cNvPicPr/>
                      <p:nvPr/>
                    </p:nvPicPr>
                    <p:blipFill>
                      <a:blip r:embed="rId8"/>
                      <a:stretch>
                        <a:fillRect/>
                      </a:stretch>
                    </p:blipFill>
                    <p:spPr>
                      <a:xfrm>
                        <a:off x="720118" y="2359408"/>
                        <a:ext cx="914400" cy="771525"/>
                      </a:xfrm>
                      <a:prstGeom prst="rect">
                        <a:avLst/>
                      </a:prstGeom>
                    </p:spPr>
                  </p:pic>
                </p:oleObj>
              </mc:Fallback>
            </mc:AlternateContent>
          </a:graphicData>
        </a:graphic>
      </p:graphicFrame>
      <p:sp>
        <p:nvSpPr>
          <p:cNvPr id="11" name="Bent-Up Arrow 10"/>
          <p:cNvSpPr/>
          <p:nvPr/>
        </p:nvSpPr>
        <p:spPr>
          <a:xfrm rot="10800000">
            <a:off x="468920" y="6106583"/>
            <a:ext cx="528638" cy="446088"/>
          </a:xfrm>
          <a:prstGeom prst="bentUpArrow">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997559" y="6011334"/>
            <a:ext cx="2057400" cy="646331"/>
          </a:xfrm>
          <a:prstGeom prst="rect">
            <a:avLst/>
          </a:prstGeom>
          <a:noFill/>
        </p:spPr>
        <p:txBody>
          <a:bodyPr wrap="square" rtlCol="0">
            <a:spAutoFit/>
          </a:bodyPr>
          <a:lstStyle/>
          <a:p>
            <a:r>
              <a:rPr lang="en-GB" dirty="0" smtClean="0"/>
              <a:t>Hint: use pen to draw on map.</a:t>
            </a:r>
            <a:endParaRPr lang="en-GB" dirty="0"/>
          </a:p>
        </p:txBody>
      </p:sp>
    </p:spTree>
    <p:extLst>
      <p:ext uri="{BB962C8B-B14F-4D97-AF65-F5344CB8AC3E}">
        <p14:creationId xmlns:p14="http://schemas.microsoft.com/office/powerpoint/2010/main" val="113456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4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3693134" y="693872"/>
            <a:ext cx="2358449" cy="6164128"/>
          </a:xfrm>
          <a:prstGeom prst="rect">
            <a:avLst/>
          </a:prstGeom>
          <a:ln w="38100">
            <a:solidFill>
              <a:schemeClr val="accent4">
                <a:lumMod val="75000"/>
              </a:schemeClr>
            </a:solidFill>
          </a:ln>
        </p:spPr>
      </p:pic>
      <p:pic>
        <p:nvPicPr>
          <p:cNvPr id="15" name="Picture 14"/>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6388710" y="693872"/>
            <a:ext cx="2358449" cy="6164128"/>
          </a:xfrm>
          <a:prstGeom prst="rect">
            <a:avLst/>
          </a:prstGeom>
          <a:ln w="38100">
            <a:solidFill>
              <a:schemeClr val="accent4">
                <a:lumMod val="75000"/>
              </a:schemeClr>
            </a:solidFill>
          </a:ln>
        </p:spPr>
      </p:pic>
      <p:pic>
        <p:nvPicPr>
          <p:cNvPr id="16" name="Picture 15"/>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9084286" y="693872"/>
            <a:ext cx="2358449" cy="6164128"/>
          </a:xfrm>
          <a:prstGeom prst="rect">
            <a:avLst/>
          </a:prstGeom>
          <a:ln w="38100">
            <a:solidFill>
              <a:schemeClr val="accent4">
                <a:lumMod val="75000"/>
              </a:schemeClr>
            </a:solidFill>
          </a:ln>
        </p:spPr>
      </p:pic>
      <p:pic>
        <p:nvPicPr>
          <p:cNvPr id="10" name="Picture 9"/>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997559" y="693872"/>
            <a:ext cx="2358449" cy="6164128"/>
          </a:xfrm>
          <a:prstGeom prst="rect">
            <a:avLst/>
          </a:prstGeom>
          <a:ln w="38100">
            <a:solidFill>
              <a:schemeClr val="accent4">
                <a:lumMod val="75000"/>
              </a:schemeClr>
            </a:solidFill>
          </a:ln>
        </p:spPr>
      </p:pic>
      <p:sp>
        <p:nvSpPr>
          <p:cNvPr id="4" name="Footer Placeholder 3"/>
          <p:cNvSpPr>
            <a:spLocks noGrp="1"/>
          </p:cNvSpPr>
          <p:nvPr>
            <p:ph type="ftr" sz="quarter" idx="11"/>
          </p:nvPr>
        </p:nvSpPr>
        <p:spPr/>
        <p:txBody>
          <a:bodyPr/>
          <a:lstStyle/>
          <a:p>
            <a:r>
              <a:rPr lang="en-US" smtClean="0"/>
              <a:t>All resources at quaker.org.uk/teaching</a:t>
            </a:r>
            <a:endParaRPr lang="en-GB" dirty="0"/>
          </a:p>
        </p:txBody>
      </p:sp>
      <p:sp>
        <p:nvSpPr>
          <p:cNvPr id="5" name="Slide Number Placeholder 4"/>
          <p:cNvSpPr>
            <a:spLocks noGrp="1"/>
          </p:cNvSpPr>
          <p:nvPr>
            <p:ph type="sldNum" sz="quarter" idx="12"/>
          </p:nvPr>
        </p:nvSpPr>
        <p:spPr/>
        <p:txBody>
          <a:bodyPr/>
          <a:lstStyle/>
          <a:p>
            <a:fld id="{DF59AB74-29FF-45E8-9BA6-7B55AB4C6174}" type="slidenum">
              <a:rPr lang="en-GB" smtClean="0"/>
              <a:t>11</a:t>
            </a:fld>
            <a:endParaRPr lang="en-GB"/>
          </a:p>
        </p:txBody>
      </p:sp>
      <p:sp>
        <p:nvSpPr>
          <p:cNvPr id="7" name="Bent-Up Arrow 6"/>
          <p:cNvSpPr/>
          <p:nvPr/>
        </p:nvSpPr>
        <p:spPr>
          <a:xfrm rot="10800000">
            <a:off x="468920" y="6106583"/>
            <a:ext cx="528638" cy="446088"/>
          </a:xfrm>
          <a:prstGeom prst="bentUpArrow">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997559" y="6011334"/>
            <a:ext cx="2057400" cy="646331"/>
          </a:xfrm>
          <a:prstGeom prst="rect">
            <a:avLst/>
          </a:prstGeom>
          <a:noFill/>
        </p:spPr>
        <p:txBody>
          <a:bodyPr wrap="square" rtlCol="0">
            <a:spAutoFit/>
          </a:bodyPr>
          <a:lstStyle/>
          <a:p>
            <a:r>
              <a:rPr lang="en-GB" dirty="0" smtClean="0"/>
              <a:t>Hint: use pen to draw on map.</a:t>
            </a:r>
            <a:endParaRPr lang="en-GB" dirty="0"/>
          </a:p>
        </p:txBody>
      </p:sp>
    </p:spTree>
    <p:extLst>
      <p:ext uri="{BB962C8B-B14F-4D97-AF65-F5344CB8AC3E}">
        <p14:creationId xmlns:p14="http://schemas.microsoft.com/office/powerpoint/2010/main" val="2072055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12</a:t>
            </a:fld>
            <a:endParaRPr lang="es-ES" dirty="0"/>
          </a:p>
        </p:txBody>
      </p:sp>
      <p:sp>
        <p:nvSpPr>
          <p:cNvPr id="8" name="CuadroTexto 1">
            <a:extLst>
              <a:ext uri="{FF2B5EF4-FFF2-40B4-BE49-F238E27FC236}">
                <a16:creationId xmlns:a16="http://schemas.microsoft.com/office/drawing/2014/main" id="{89437986-D5EA-D748-8DB9-0AB670D0CE2E}"/>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Drawing the line...</a:t>
            </a:r>
            <a:endParaRPr lang="es-ES" sz="3600" dirty="0">
              <a:solidFill>
                <a:schemeClr val="accent2"/>
              </a:solidFill>
              <a:latin typeface="Arial" panose="020B0604020202020204" pitchFamily="34" charset="0"/>
              <a:cs typeface="Arial" panose="020B0604020202020204" pitchFamily="34" charset="0"/>
            </a:endParaRPr>
          </a:p>
        </p:txBody>
      </p:sp>
      <p:sp>
        <p:nvSpPr>
          <p:cNvPr id="9" name="Rectángulo 3">
            <a:extLst>
              <a:ext uri="{FF2B5EF4-FFF2-40B4-BE49-F238E27FC236}">
                <a16:creationId xmlns:a16="http://schemas.microsoft.com/office/drawing/2014/main" id="{7ABEE1E1-FFA0-6C4B-B14F-E54705865DC4}"/>
              </a:ext>
            </a:extLst>
          </p:cNvPr>
          <p:cNvSpPr/>
          <p:nvPr/>
        </p:nvSpPr>
        <p:spPr>
          <a:xfrm>
            <a:off x="346890" y="1524576"/>
            <a:ext cx="4643564" cy="2031325"/>
          </a:xfrm>
          <a:prstGeom prst="rect">
            <a:avLst/>
          </a:prstGeom>
        </p:spPr>
        <p:txBody>
          <a:bodyPr wrap="square">
            <a:spAutoFit/>
          </a:bodyPr>
          <a:lstStyle/>
          <a:p>
            <a:r>
              <a:rPr lang="en-US" dirty="0">
                <a:solidFill>
                  <a:schemeClr val="accent2"/>
                </a:solidFill>
                <a:latin typeface="Arial" panose="020B0604020202020204" pitchFamily="34" charset="0"/>
                <a:cs typeface="Arial" panose="020B0604020202020204" pitchFamily="34" charset="0"/>
              </a:rPr>
              <a:t>&gt; </a:t>
            </a:r>
            <a:r>
              <a:rPr lang="en-US" dirty="0">
                <a:latin typeface="Arial" panose="020B0604020202020204" pitchFamily="34" charset="0"/>
                <a:cs typeface="Arial" panose="020B0604020202020204" pitchFamily="34" charset="0"/>
              </a:rPr>
              <a:t>The United Nations decided on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this plan.</a:t>
            </a:r>
          </a:p>
          <a:p>
            <a:r>
              <a:rPr lang="en-US" dirty="0">
                <a:latin typeface="Arial" panose="020B0604020202020204" pitchFamily="34" charset="0"/>
                <a:cs typeface="Arial" panose="020B0604020202020204" pitchFamily="34" charset="0"/>
              </a:rPr>
              <a:t> </a:t>
            </a:r>
          </a:p>
          <a:p>
            <a:r>
              <a:rPr lang="en-US" dirty="0">
                <a:solidFill>
                  <a:schemeClr val="accent2"/>
                </a:solidFill>
                <a:latin typeface="Arial" panose="020B0604020202020204" pitchFamily="34" charset="0"/>
                <a:cs typeface="Arial" panose="020B0604020202020204" pitchFamily="34" charset="0"/>
              </a:rPr>
              <a:t>&gt; </a:t>
            </a:r>
            <a:r>
              <a:rPr lang="en-US" dirty="0">
                <a:latin typeface="Arial" panose="020B0604020202020204" pitchFamily="34" charset="0"/>
                <a:cs typeface="Arial" panose="020B0604020202020204" pitchFamily="34" charset="0"/>
              </a:rPr>
              <a:t>Jerusalem would have a special status as an international city.</a:t>
            </a:r>
          </a:p>
          <a:p>
            <a:endParaRPr lang="en-US" dirty="0">
              <a:latin typeface="Arial" panose="020B0604020202020204" pitchFamily="34" charset="0"/>
              <a:cs typeface="Arial" panose="020B0604020202020204" pitchFamily="34" charset="0"/>
            </a:endParaRPr>
          </a:p>
          <a:p>
            <a:r>
              <a:rPr lang="en-US" dirty="0">
                <a:solidFill>
                  <a:schemeClr val="accent2"/>
                </a:solidFill>
                <a:latin typeface="Arial" panose="020B0604020202020204" pitchFamily="34" charset="0"/>
                <a:cs typeface="Arial" panose="020B0604020202020204" pitchFamily="34" charset="0"/>
              </a:rPr>
              <a:t>&gt; </a:t>
            </a:r>
            <a:r>
              <a:rPr lang="en-US" dirty="0">
                <a:latin typeface="Arial" panose="020B0604020202020204" pitchFamily="34" charset="0"/>
                <a:cs typeface="Arial" panose="020B0604020202020204" pitchFamily="34" charset="0"/>
              </a:rPr>
              <a:t>Is it a good plan?</a:t>
            </a:r>
          </a:p>
        </p:txBody>
      </p:sp>
      <p:sp>
        <p:nvSpPr>
          <p:cNvPr id="11" name="Rectángulo 5">
            <a:extLst>
              <a:ext uri="{FF2B5EF4-FFF2-40B4-BE49-F238E27FC236}">
                <a16:creationId xmlns:a16="http://schemas.microsoft.com/office/drawing/2014/main" id="{0594F6EB-A11B-5F4E-B5B9-EB35C45BCE08}"/>
              </a:ext>
            </a:extLst>
          </p:cNvPr>
          <p:cNvSpPr/>
          <p:nvPr/>
        </p:nvSpPr>
        <p:spPr>
          <a:xfrm>
            <a:off x="7044948" y="1166620"/>
            <a:ext cx="4750104" cy="499258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3" name="Rectangle 2">
            <a:extLst>
              <a:ext uri="{FF2B5EF4-FFF2-40B4-BE49-F238E27FC236}">
                <a16:creationId xmlns:a16="http://schemas.microsoft.com/office/drawing/2014/main" id="{5B64163E-5392-3141-8048-2E6D1B8E1476}"/>
              </a:ext>
            </a:extLst>
          </p:cNvPr>
          <p:cNvSpPr/>
          <p:nvPr/>
        </p:nvSpPr>
        <p:spPr>
          <a:xfrm>
            <a:off x="507296" y="5543397"/>
            <a:ext cx="3030510" cy="369332"/>
          </a:xfrm>
          <a:prstGeom prst="rect">
            <a:avLst/>
          </a:prstGeom>
        </p:spPr>
        <p:txBody>
          <a:bodyPr wrap="none">
            <a:spAutoFit/>
          </a:bodyPr>
          <a:lstStyle/>
          <a:p>
            <a:r>
              <a:rPr lang="en-GB" dirty="0">
                <a:solidFill>
                  <a:schemeClr val="bg1"/>
                </a:solidFill>
              </a:rPr>
              <a:t>Hint: use pen to draw on map.</a:t>
            </a:r>
          </a:p>
        </p:txBody>
      </p:sp>
      <p:pic>
        <p:nvPicPr>
          <p:cNvPr id="10" name="Picture 9">
            <a:extLst>
              <a:ext uri="{FF2B5EF4-FFF2-40B4-BE49-F238E27FC236}">
                <a16:creationId xmlns:a16="http://schemas.microsoft.com/office/drawing/2014/main" id="{DD7488FD-DCCB-2C4F-B949-B423BD892DC2}"/>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6890" y="3487481"/>
            <a:ext cx="4457010" cy="2841975"/>
          </a:xfrm>
          <a:prstGeom prst="rect">
            <a:avLst/>
          </a:prstGeom>
        </p:spPr>
      </p:pic>
      <p:pic>
        <p:nvPicPr>
          <p:cNvPr id="14" name="Picture 2" descr="https://upload.wikimedia.org/wikipedia/commons/b/bd/UN_Palestine_Partition_Versions_1947.jpg">
            <a:extLst>
              <a:ext uri="{FF2B5EF4-FFF2-40B4-BE49-F238E27FC236}">
                <a16:creationId xmlns:a16="http://schemas.microsoft.com/office/drawing/2014/main" id="{9A2C19ED-5225-F044-89C2-7E8E2A239BFC}"/>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582471" y="822941"/>
            <a:ext cx="2646689" cy="5482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736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833843-22DE-4245-A06C-523BBA8D7639}"/>
              </a:ext>
            </a:extLst>
          </p:cNvPr>
          <p:cNvSpPr>
            <a:spLocks noGrp="1"/>
          </p:cNvSpPr>
          <p:nvPr>
            <p:ph type="sldNum" sz="quarter" idx="4"/>
          </p:nvPr>
        </p:nvSpPr>
        <p:spPr/>
        <p:txBody>
          <a:bodyPr/>
          <a:lstStyle/>
          <a:p>
            <a:fld id="{E9AD77E4-0291-4442-8847-4DA4F7427F54}" type="slidenum">
              <a:rPr lang="es-ES" smtClean="0"/>
              <a:pPr/>
              <a:t>13</a:t>
            </a:fld>
            <a:endParaRPr lang="es-ES" dirty="0"/>
          </a:p>
        </p:txBody>
      </p:sp>
      <p:sp>
        <p:nvSpPr>
          <p:cNvPr id="11" name="Rectángulo 10">
            <a:extLst>
              <a:ext uri="{FF2B5EF4-FFF2-40B4-BE49-F238E27FC236}">
                <a16:creationId xmlns:a16="http://schemas.microsoft.com/office/drawing/2014/main" id="{897C67D8-951E-204B-BBAD-A55B249AAAD2}"/>
              </a:ext>
            </a:extLst>
          </p:cNvPr>
          <p:cNvSpPr/>
          <p:nvPr/>
        </p:nvSpPr>
        <p:spPr>
          <a:xfrm>
            <a:off x="757855" y="2970028"/>
            <a:ext cx="4040972" cy="27742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13" name="CuadroTexto 1">
            <a:extLst>
              <a:ext uri="{FF2B5EF4-FFF2-40B4-BE49-F238E27FC236}">
                <a16:creationId xmlns:a16="http://schemas.microsoft.com/office/drawing/2014/main" id="{DE29F630-E51D-3D4E-9FF9-B7D56E85F567}"/>
              </a:ext>
            </a:extLst>
          </p:cNvPr>
          <p:cNvSpPr txBox="1"/>
          <p:nvPr/>
        </p:nvSpPr>
        <p:spPr>
          <a:xfrm>
            <a:off x="307701"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War (1947-9)</a:t>
            </a:r>
            <a:endParaRPr lang="es-ES" sz="3200" dirty="0">
              <a:solidFill>
                <a:schemeClr val="accent2"/>
              </a:solidFill>
              <a:latin typeface="Arial" panose="020B0604020202020204" pitchFamily="34" charset="0"/>
              <a:cs typeface="Arial" panose="020B0604020202020204" pitchFamily="34" charset="0"/>
            </a:endParaRPr>
          </a:p>
        </p:txBody>
      </p:sp>
      <p:pic>
        <p:nvPicPr>
          <p:cNvPr id="7" name="Picture 4" descr="https://upload.wikimedia.org/wikipedia/commons/9/9f/PikiWiki_Israel_20804_The_Palmach.jpg">
            <a:extLst>
              <a:ext uri="{FF2B5EF4-FFF2-40B4-BE49-F238E27FC236}">
                <a16:creationId xmlns:a16="http://schemas.microsoft.com/office/drawing/2014/main" id="{F4F04C11-62D7-7D4C-9BEA-45307FD0C4DA}"/>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128445" y="2024743"/>
            <a:ext cx="4756054" cy="33835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upload.wikimedia.org/wikipedia/commons/thumb/2/25/Raising_the_Ink_Flag_at_Umm_Rashrash_%28Eilat%29.jpg/800px-Raising_the_Ink_Flag_at_Umm_Rashrash_%28Eilat%29.jpg">
            <a:extLst>
              <a:ext uri="{FF2B5EF4-FFF2-40B4-BE49-F238E27FC236}">
                <a16:creationId xmlns:a16="http://schemas.microsoft.com/office/drawing/2014/main" id="{46A18755-E86A-4A46-B78C-CF974F2A187B}"/>
              </a:ext>
            </a:extLst>
          </p:cNvPr>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6557039" y="514725"/>
            <a:ext cx="5861686" cy="6343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85171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https://upload.wikimedia.org/wikipedia/commons/3/36/Declaration_of_State_of_Israel_1948.jpg">
            <a:extLst>
              <a:ext uri="{FF2B5EF4-FFF2-40B4-BE49-F238E27FC236}">
                <a16:creationId xmlns:a16="http://schemas.microsoft.com/office/drawing/2014/main" id="{716B6A85-DE1C-AD4B-80D7-A5784F758A2E}"/>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320" b="-14568"/>
          <a:stretch/>
        </p:blipFill>
        <p:spPr bwMode="auto">
          <a:xfrm>
            <a:off x="478465" y="1544730"/>
            <a:ext cx="11235070" cy="521160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2C90598C-B9D1-E847-904B-802FDA7B8CEC}"/>
              </a:ext>
            </a:extLst>
          </p:cNvPr>
          <p:cNvSpPr>
            <a:spLocks noGrp="1"/>
          </p:cNvSpPr>
          <p:nvPr>
            <p:ph type="sldNum" sz="quarter" idx="4"/>
          </p:nvPr>
        </p:nvSpPr>
        <p:spPr/>
        <p:txBody>
          <a:bodyPr/>
          <a:lstStyle/>
          <a:p>
            <a:fld id="{E9AD77E4-0291-4442-8847-4DA4F7427F54}" type="slidenum">
              <a:rPr lang="es-ES" smtClean="0"/>
              <a:pPr/>
              <a:t>14</a:t>
            </a:fld>
            <a:endParaRPr lang="es-ES" dirty="0"/>
          </a:p>
        </p:txBody>
      </p:sp>
      <p:sp>
        <p:nvSpPr>
          <p:cNvPr id="9" name="CuadroTexto 1">
            <a:extLst>
              <a:ext uri="{FF2B5EF4-FFF2-40B4-BE49-F238E27FC236}">
                <a16:creationId xmlns:a16="http://schemas.microsoft.com/office/drawing/2014/main" id="{592221A9-4313-D04D-9BCE-91E698EFD4B7}"/>
              </a:ext>
            </a:extLst>
          </p:cNvPr>
          <p:cNvSpPr txBox="1"/>
          <p:nvPr/>
        </p:nvSpPr>
        <p:spPr>
          <a:xfrm>
            <a:off x="346890" y="835396"/>
            <a:ext cx="6075175" cy="492443"/>
          </a:xfrm>
          <a:prstGeom prst="rect">
            <a:avLst/>
          </a:prstGeom>
          <a:noFill/>
        </p:spPr>
        <p:txBody>
          <a:bodyPr wrap="square" rtlCol="0">
            <a:spAutoFit/>
          </a:bodyPr>
          <a:lstStyle/>
          <a:p>
            <a:r>
              <a:rPr lang="en-US" sz="2600" dirty="0">
                <a:solidFill>
                  <a:schemeClr val="accent2"/>
                </a:solidFill>
                <a:latin typeface="Arial" panose="020B0604020202020204" pitchFamily="34" charset="0"/>
                <a:cs typeface="Arial" panose="020B0604020202020204" pitchFamily="34" charset="0"/>
              </a:rPr>
              <a:t>Declaration of independence</a:t>
            </a:r>
            <a:endParaRPr lang="es-ES" sz="2600" dirty="0">
              <a:solidFill>
                <a:schemeClr val="accent2"/>
              </a:solidFill>
              <a:latin typeface="Arial" panose="020B0604020202020204" pitchFamily="34" charset="0"/>
              <a:cs typeface="Arial" panose="020B0604020202020204" pitchFamily="34" charset="0"/>
            </a:endParaRPr>
          </a:p>
        </p:txBody>
      </p:sp>
      <p:sp>
        <p:nvSpPr>
          <p:cNvPr id="10" name="Rectángulo 11">
            <a:extLst>
              <a:ext uri="{FF2B5EF4-FFF2-40B4-BE49-F238E27FC236}">
                <a16:creationId xmlns:a16="http://schemas.microsoft.com/office/drawing/2014/main" id="{ACAF49FC-1421-0145-A0CE-4E9C9463A029}"/>
              </a:ext>
            </a:extLst>
          </p:cNvPr>
          <p:cNvSpPr/>
          <p:nvPr/>
        </p:nvSpPr>
        <p:spPr>
          <a:xfrm>
            <a:off x="478465" y="1544730"/>
            <a:ext cx="11181907" cy="4491607"/>
          </a:xfrm>
          <a:prstGeom prst="rect">
            <a:avLst/>
          </a:prstGeom>
          <a:solidFill>
            <a:srgbClr val="000000">
              <a:alpha val="4588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CuadroTexto 3">
            <a:extLst>
              <a:ext uri="{FF2B5EF4-FFF2-40B4-BE49-F238E27FC236}">
                <a16:creationId xmlns:a16="http://schemas.microsoft.com/office/drawing/2014/main" id="{FEF28667-0201-5D45-9DBF-63D58268D7CF}"/>
              </a:ext>
            </a:extLst>
          </p:cNvPr>
          <p:cNvSpPr txBox="1"/>
          <p:nvPr/>
        </p:nvSpPr>
        <p:spPr>
          <a:xfrm>
            <a:off x="2835503" y="3282701"/>
            <a:ext cx="4887002" cy="1015663"/>
          </a:xfrm>
          <a:prstGeom prst="rect">
            <a:avLst/>
          </a:prstGeom>
          <a:noFill/>
        </p:spPr>
        <p:txBody>
          <a:bodyPr wrap="square" rtlCol="0">
            <a:spAutoFit/>
          </a:bodyPr>
          <a:lstStyle/>
          <a:p>
            <a:pPr algn="ctr"/>
            <a:r>
              <a:rPr lang="es-ES" sz="2000" i="1" dirty="0" err="1">
                <a:solidFill>
                  <a:schemeClr val="bg1"/>
                </a:solidFill>
                <a:latin typeface="Arial" panose="020B0604020202020204" pitchFamily="34" charset="0"/>
                <a:cs typeface="Arial" panose="020B0604020202020204" pitchFamily="34" charset="0"/>
              </a:rPr>
              <a:t>We</a:t>
            </a:r>
            <a:r>
              <a:rPr lang="es-ES" sz="2000" i="1" dirty="0">
                <a:solidFill>
                  <a:schemeClr val="bg1"/>
                </a:solidFill>
                <a:latin typeface="Arial" panose="020B0604020202020204" pitchFamily="34" charset="0"/>
                <a:cs typeface="Arial" panose="020B0604020202020204" pitchFamily="34" charset="0"/>
              </a:rPr>
              <a:t>... </a:t>
            </a:r>
            <a:r>
              <a:rPr lang="es-ES" sz="2000" i="1" dirty="0" err="1">
                <a:solidFill>
                  <a:schemeClr val="bg1"/>
                </a:solidFill>
                <a:latin typeface="Arial" panose="020B0604020202020204" pitchFamily="34" charset="0"/>
                <a:cs typeface="Arial" panose="020B0604020202020204" pitchFamily="34" charset="0"/>
              </a:rPr>
              <a:t>Hereby</a:t>
            </a:r>
            <a:r>
              <a:rPr lang="es-ES" sz="2000" i="1" dirty="0">
                <a:solidFill>
                  <a:schemeClr val="bg1"/>
                </a:solidFill>
                <a:latin typeface="Arial" panose="020B0604020202020204" pitchFamily="34" charset="0"/>
                <a:cs typeface="Arial" panose="020B0604020202020204" pitchFamily="34" charset="0"/>
              </a:rPr>
              <a:t> declare </a:t>
            </a:r>
            <a:r>
              <a:rPr lang="es-ES" sz="2000" i="1" dirty="0" err="1">
                <a:solidFill>
                  <a:schemeClr val="bg1"/>
                </a:solidFill>
                <a:latin typeface="Arial" panose="020B0604020202020204" pitchFamily="34" charset="0"/>
                <a:cs typeface="Arial" panose="020B0604020202020204" pitchFamily="34" charset="0"/>
              </a:rPr>
              <a:t>the</a:t>
            </a:r>
            <a:r>
              <a:rPr lang="es-ES" sz="2000" i="1" dirty="0">
                <a:solidFill>
                  <a:schemeClr val="bg1"/>
                </a:solidFill>
                <a:latin typeface="Arial" panose="020B0604020202020204" pitchFamily="34" charset="0"/>
                <a:cs typeface="Arial" panose="020B0604020202020204" pitchFamily="34" charset="0"/>
              </a:rPr>
              <a:t> establishment of a </a:t>
            </a:r>
            <a:r>
              <a:rPr lang="es-ES" sz="2000" i="1" dirty="0" err="1">
                <a:solidFill>
                  <a:schemeClr val="bg1"/>
                </a:solidFill>
                <a:latin typeface="Arial" panose="020B0604020202020204" pitchFamily="34" charset="0"/>
                <a:cs typeface="Arial" panose="020B0604020202020204" pitchFamily="34" charset="0"/>
              </a:rPr>
              <a:t>Jewish</a:t>
            </a:r>
            <a:r>
              <a:rPr lang="es-ES" sz="2000" i="1" dirty="0">
                <a:solidFill>
                  <a:schemeClr val="bg1"/>
                </a:solidFill>
                <a:latin typeface="Arial" panose="020B0604020202020204" pitchFamily="34" charset="0"/>
                <a:cs typeface="Arial" panose="020B0604020202020204" pitchFamily="34" charset="0"/>
              </a:rPr>
              <a:t> </a:t>
            </a:r>
            <a:r>
              <a:rPr lang="es-ES" sz="2000" i="1" dirty="0" err="1">
                <a:solidFill>
                  <a:schemeClr val="bg1"/>
                </a:solidFill>
                <a:latin typeface="Arial" panose="020B0604020202020204" pitchFamily="34" charset="0"/>
                <a:cs typeface="Arial" panose="020B0604020202020204" pitchFamily="34" charset="0"/>
              </a:rPr>
              <a:t>state</a:t>
            </a:r>
            <a:r>
              <a:rPr lang="es-ES" sz="2000" i="1" dirty="0">
                <a:solidFill>
                  <a:schemeClr val="bg1"/>
                </a:solidFill>
                <a:latin typeface="Arial" panose="020B0604020202020204" pitchFamily="34" charset="0"/>
                <a:cs typeface="Arial" panose="020B0604020202020204" pitchFamily="34" charset="0"/>
              </a:rPr>
              <a:t> in </a:t>
            </a:r>
            <a:r>
              <a:rPr lang="es-ES" sz="2000" i="1" dirty="0" err="1">
                <a:solidFill>
                  <a:schemeClr val="bg1"/>
                </a:solidFill>
                <a:latin typeface="Arial" panose="020B0604020202020204" pitchFamily="34" charset="0"/>
                <a:cs typeface="Arial" panose="020B0604020202020204" pitchFamily="34" charset="0"/>
              </a:rPr>
              <a:t>Eretz</a:t>
            </a:r>
            <a:r>
              <a:rPr lang="es-ES" sz="2000" i="1" dirty="0">
                <a:solidFill>
                  <a:schemeClr val="bg1"/>
                </a:solidFill>
                <a:latin typeface="Arial" panose="020B0604020202020204" pitchFamily="34" charset="0"/>
                <a:cs typeface="Arial" panose="020B0604020202020204" pitchFamily="34" charset="0"/>
              </a:rPr>
              <a:t>-Israel, to be </a:t>
            </a:r>
            <a:r>
              <a:rPr lang="es-ES" sz="2000" i="1" dirty="0" err="1">
                <a:solidFill>
                  <a:schemeClr val="bg1"/>
                </a:solidFill>
                <a:latin typeface="Arial" panose="020B0604020202020204" pitchFamily="34" charset="0"/>
                <a:cs typeface="Arial" panose="020B0604020202020204" pitchFamily="34" charset="0"/>
              </a:rPr>
              <a:t>known</a:t>
            </a:r>
            <a:r>
              <a:rPr lang="es-ES" sz="2000" i="1" dirty="0">
                <a:solidFill>
                  <a:schemeClr val="bg1"/>
                </a:solidFill>
                <a:latin typeface="Arial" panose="020B0604020202020204" pitchFamily="34" charset="0"/>
                <a:cs typeface="Arial" panose="020B0604020202020204" pitchFamily="34" charset="0"/>
              </a:rPr>
              <a:t> as </a:t>
            </a:r>
            <a:r>
              <a:rPr lang="es-ES" sz="2000" i="1" dirty="0" err="1">
                <a:solidFill>
                  <a:schemeClr val="bg1"/>
                </a:solidFill>
                <a:latin typeface="Arial" panose="020B0604020202020204" pitchFamily="34" charset="0"/>
                <a:cs typeface="Arial" panose="020B0604020202020204" pitchFamily="34" charset="0"/>
              </a:rPr>
              <a:t>the</a:t>
            </a:r>
            <a:r>
              <a:rPr lang="es-ES" sz="2000" i="1" dirty="0">
                <a:solidFill>
                  <a:schemeClr val="bg1"/>
                </a:solidFill>
                <a:latin typeface="Arial" panose="020B0604020202020204" pitchFamily="34" charset="0"/>
                <a:cs typeface="Arial" panose="020B0604020202020204" pitchFamily="34" charset="0"/>
              </a:rPr>
              <a:t> </a:t>
            </a:r>
            <a:r>
              <a:rPr lang="es-ES" sz="2000" i="1" dirty="0" err="1">
                <a:solidFill>
                  <a:schemeClr val="bg1"/>
                </a:solidFill>
                <a:latin typeface="Arial" panose="020B0604020202020204" pitchFamily="34" charset="0"/>
                <a:cs typeface="Arial" panose="020B0604020202020204" pitchFamily="34" charset="0"/>
              </a:rPr>
              <a:t>State</a:t>
            </a:r>
            <a:r>
              <a:rPr lang="es-ES" sz="2000" i="1" dirty="0">
                <a:solidFill>
                  <a:schemeClr val="bg1"/>
                </a:solidFill>
                <a:latin typeface="Arial" panose="020B0604020202020204" pitchFamily="34" charset="0"/>
                <a:cs typeface="Arial" panose="020B0604020202020204" pitchFamily="34" charset="0"/>
              </a:rPr>
              <a:t> of Israel.</a:t>
            </a:r>
          </a:p>
        </p:txBody>
      </p:sp>
      <p:pic>
        <p:nvPicPr>
          <p:cNvPr id="8" name="Picture 2" descr="Israel Declaration of Independence.jpg"/>
          <p:cNvPicPr>
            <a:picLocks noChangeAspect="1" noChangeArrowheads="1"/>
          </p:cNvPicPr>
          <p:nvPr/>
        </p:nvPicPr>
        <p:blipFill>
          <a:blip r:embed="rId4">
            <a:clrChange>
              <a:clrFrom>
                <a:srgbClr val="FEFFFF"/>
              </a:clrFrom>
              <a:clrTo>
                <a:srgbClr val="FEFFFF">
                  <a:alpha val="0"/>
                </a:srgbClr>
              </a:clrTo>
            </a:clrChange>
            <a:extLst>
              <a:ext uri="{28A0092B-C50C-407E-A947-70E740481C1C}">
                <a14:useLocalDpi xmlns:a14="http://schemas.microsoft.com/office/drawing/2010/main" val="0"/>
              </a:ext>
            </a:extLst>
          </a:blip>
          <a:srcRect/>
          <a:stretch>
            <a:fillRect/>
          </a:stretch>
        </p:blipFill>
        <p:spPr bwMode="auto">
          <a:xfrm>
            <a:off x="8304653" y="522287"/>
            <a:ext cx="3048000" cy="11668125"/>
          </a:xfrm>
          <a:prstGeom prst="rect">
            <a:avLst/>
          </a:prstGeom>
          <a:noFill/>
          <a:effectLst>
            <a:glow rad="101600">
              <a:schemeClr val="bg1">
                <a:alpha val="60000"/>
              </a:schemeClr>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430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 -1.85185E-6 L -0.00312 -0.79907 " pathEditMode="relative" rAng="0" ptsTypes="AA">
                                      <p:cBhvr>
                                        <p:cTn id="6" dur="4500" fill="hold"/>
                                        <p:tgtEl>
                                          <p:spTgt spid="8"/>
                                        </p:tgtEl>
                                        <p:attrNameLst>
                                          <p:attrName>ppt_x</p:attrName>
                                          <p:attrName>ppt_y</p:attrName>
                                        </p:attrNameLst>
                                      </p:cBhvr>
                                      <p:rCtr x="-156" y="-399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15</a:t>
            </a:fld>
            <a:endParaRPr lang="es-ES" dirty="0"/>
          </a:p>
        </p:txBody>
      </p:sp>
      <p:sp>
        <p:nvSpPr>
          <p:cNvPr id="7" name="CuadroTexto 1">
            <a:extLst>
              <a:ext uri="{FF2B5EF4-FFF2-40B4-BE49-F238E27FC236}">
                <a16:creationId xmlns:a16="http://schemas.microsoft.com/office/drawing/2014/main" id="{DC01CAAB-CA9E-4140-B2C2-B0C3AC88F4BD}"/>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Arab refugees</a:t>
            </a:r>
            <a:endParaRPr lang="es-ES" sz="3600" dirty="0">
              <a:solidFill>
                <a:schemeClr val="accent2"/>
              </a:solidFill>
              <a:latin typeface="Arial" panose="020B0604020202020204" pitchFamily="34" charset="0"/>
              <a:cs typeface="Arial" panose="020B0604020202020204" pitchFamily="34" charset="0"/>
            </a:endParaRPr>
          </a:p>
        </p:txBody>
      </p:sp>
      <p:sp>
        <p:nvSpPr>
          <p:cNvPr id="8" name="Rectángulo 3">
            <a:extLst>
              <a:ext uri="{FF2B5EF4-FFF2-40B4-BE49-F238E27FC236}">
                <a16:creationId xmlns:a16="http://schemas.microsoft.com/office/drawing/2014/main" id="{CC89C5FD-4519-174B-BBC9-61694EDADA08}"/>
              </a:ext>
            </a:extLst>
          </p:cNvPr>
          <p:cNvSpPr/>
          <p:nvPr/>
        </p:nvSpPr>
        <p:spPr>
          <a:xfrm>
            <a:off x="346889" y="1524576"/>
            <a:ext cx="4840709" cy="4401205"/>
          </a:xfrm>
          <a:prstGeom prst="rect">
            <a:avLst/>
          </a:prstGeom>
        </p:spPr>
        <p:txBody>
          <a:bodyPr wrap="square">
            <a:spAutoFit/>
          </a:bodyPr>
          <a:lstStyle/>
          <a:p>
            <a:r>
              <a:rPr lang="en-GB" sz="2800" dirty="0">
                <a:latin typeface="Arial" panose="020B0604020202020204" pitchFamily="34" charset="0"/>
                <a:cs typeface="Arial" panose="020B0604020202020204" pitchFamily="34" charset="0"/>
              </a:rPr>
              <a:t>An estimated 711,000 Palestinians were displaced in the 1948 Palestine War. </a:t>
            </a:r>
          </a:p>
          <a:p>
            <a:endParaRPr lang="en-GB" sz="2800" dirty="0">
              <a:latin typeface="Arial" panose="020B0604020202020204" pitchFamily="34" charset="0"/>
              <a:cs typeface="Arial" panose="020B0604020202020204" pitchFamily="34" charset="0"/>
            </a:endParaRPr>
          </a:p>
          <a:p>
            <a:r>
              <a:rPr lang="en-GB" sz="2800" dirty="0">
                <a:latin typeface="Arial" panose="020B0604020202020204" pitchFamily="34" charset="0"/>
                <a:cs typeface="Arial" panose="020B0604020202020204" pitchFamily="34" charset="0"/>
              </a:rPr>
              <a:t>Some ended-up beyond the 1949 Armistice Line (“The Green Line”) in the West Bank or Gaza. Others were in Arab countries like Syria and Jordan.</a:t>
            </a:r>
          </a:p>
        </p:txBody>
      </p:sp>
      <p:sp>
        <p:nvSpPr>
          <p:cNvPr id="9" name="Rectángulo 5">
            <a:extLst>
              <a:ext uri="{FF2B5EF4-FFF2-40B4-BE49-F238E27FC236}">
                <a16:creationId xmlns:a16="http://schemas.microsoft.com/office/drawing/2014/main" id="{7917AFEE-9017-EC42-B864-A6541C05B7CA}"/>
              </a:ext>
            </a:extLst>
          </p:cNvPr>
          <p:cNvSpPr/>
          <p:nvPr/>
        </p:nvSpPr>
        <p:spPr>
          <a:xfrm>
            <a:off x="7044948" y="1145355"/>
            <a:ext cx="4750104" cy="46529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0" name="Picture 2" descr="Image result for wikimedia arabs palestinians 1946">
            <a:extLst>
              <a:ext uri="{FF2B5EF4-FFF2-40B4-BE49-F238E27FC236}">
                <a16:creationId xmlns:a16="http://schemas.microsoft.com/office/drawing/2014/main" id="{CAF00C18-E765-FA41-9F8E-73329F7486D9}"/>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99683" y="1437523"/>
            <a:ext cx="5983285" cy="45792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16395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16</a:t>
            </a:fld>
            <a:endParaRPr lang="es-ES" dirty="0"/>
          </a:p>
        </p:txBody>
      </p:sp>
      <p:sp>
        <p:nvSpPr>
          <p:cNvPr id="7" name="CuadroTexto 1">
            <a:extLst>
              <a:ext uri="{FF2B5EF4-FFF2-40B4-BE49-F238E27FC236}">
                <a16:creationId xmlns:a16="http://schemas.microsoft.com/office/drawing/2014/main" id="{DC01CAAB-CA9E-4140-B2C2-B0C3AC88F4BD}"/>
              </a:ext>
            </a:extLst>
          </p:cNvPr>
          <p:cNvSpPr txBox="1"/>
          <p:nvPr/>
        </p:nvSpPr>
        <p:spPr>
          <a:xfrm>
            <a:off x="346890" y="835396"/>
            <a:ext cx="6075175" cy="1200329"/>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Where did the border end up </a:t>
            </a:r>
            <a:br>
              <a:rPr lang="en-US" sz="3600" dirty="0">
                <a:solidFill>
                  <a:schemeClr val="accent2"/>
                </a:solidFill>
                <a:latin typeface="Arial" panose="020B0604020202020204" pitchFamily="34" charset="0"/>
                <a:cs typeface="Arial" panose="020B0604020202020204" pitchFamily="34" charset="0"/>
              </a:rPr>
            </a:br>
            <a:r>
              <a:rPr lang="en-US" sz="3600" dirty="0">
                <a:solidFill>
                  <a:schemeClr val="accent2"/>
                </a:solidFill>
                <a:latin typeface="Arial" panose="020B0604020202020204" pitchFamily="34" charset="0"/>
                <a:cs typeface="Arial" panose="020B0604020202020204" pitchFamily="34" charset="0"/>
              </a:rPr>
              <a:t>after the war?</a:t>
            </a:r>
            <a:endParaRPr lang="es-ES" sz="3200" dirty="0">
              <a:solidFill>
                <a:schemeClr val="accent2"/>
              </a:solidFill>
              <a:latin typeface="Arial" panose="020B0604020202020204" pitchFamily="34" charset="0"/>
              <a:cs typeface="Arial" panose="020B0604020202020204" pitchFamily="34" charset="0"/>
            </a:endParaRPr>
          </a:p>
        </p:txBody>
      </p:sp>
      <p:sp>
        <p:nvSpPr>
          <p:cNvPr id="8" name="Rectángulo 3">
            <a:extLst>
              <a:ext uri="{FF2B5EF4-FFF2-40B4-BE49-F238E27FC236}">
                <a16:creationId xmlns:a16="http://schemas.microsoft.com/office/drawing/2014/main" id="{CC89C5FD-4519-174B-BBC9-61694EDADA08}"/>
              </a:ext>
            </a:extLst>
          </p:cNvPr>
          <p:cNvSpPr/>
          <p:nvPr/>
        </p:nvSpPr>
        <p:spPr>
          <a:xfrm>
            <a:off x="346890" y="2035725"/>
            <a:ext cx="6400484" cy="3108543"/>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The war defined what would become know as the “green line”, on which future border negotiations were based.</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What do you think the effects of this were for Palestinians and Israelis after 1948?</a:t>
            </a:r>
            <a:endParaRPr lang="en-GB" sz="2800" dirty="0">
              <a:latin typeface="Arial" panose="020B0604020202020204" pitchFamily="34" charset="0"/>
              <a:cs typeface="Arial" panose="020B0604020202020204" pitchFamily="34" charset="0"/>
            </a:endParaRPr>
          </a:p>
        </p:txBody>
      </p:sp>
      <p:sp>
        <p:nvSpPr>
          <p:cNvPr id="9" name="Rectángulo 5">
            <a:extLst>
              <a:ext uri="{FF2B5EF4-FFF2-40B4-BE49-F238E27FC236}">
                <a16:creationId xmlns:a16="http://schemas.microsoft.com/office/drawing/2014/main" id="{7917AFEE-9017-EC42-B864-A6541C05B7CA}"/>
              </a:ext>
            </a:extLst>
          </p:cNvPr>
          <p:cNvSpPr/>
          <p:nvPr/>
        </p:nvSpPr>
        <p:spPr>
          <a:xfrm>
            <a:off x="7044948" y="1145355"/>
            <a:ext cx="4750104" cy="46529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1" name="Picture 10">
            <a:extLst>
              <a:ext uri="{FF2B5EF4-FFF2-40B4-BE49-F238E27FC236}">
                <a16:creationId xmlns:a16="http://schemas.microsoft.com/office/drawing/2014/main" id="{7285D3D5-7F06-2140-BC26-CA687931EE5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28830" y="835396"/>
            <a:ext cx="1943795" cy="5854733"/>
          </a:xfrm>
          <a:prstGeom prst="rect">
            <a:avLst/>
          </a:prstGeom>
        </p:spPr>
      </p:pic>
      <p:pic>
        <p:nvPicPr>
          <p:cNvPr id="12" name="Picture 11">
            <a:extLst>
              <a:ext uri="{FF2B5EF4-FFF2-40B4-BE49-F238E27FC236}">
                <a16:creationId xmlns:a16="http://schemas.microsoft.com/office/drawing/2014/main" id="{9278DDB4-36F8-C543-9FC0-DF274E37AA08}"/>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9856465" y="1306286"/>
            <a:ext cx="1757131" cy="3801292"/>
          </a:xfrm>
          <a:prstGeom prst="rect">
            <a:avLst/>
          </a:prstGeom>
        </p:spPr>
      </p:pic>
    </p:spTree>
    <p:extLst>
      <p:ext uri="{BB962C8B-B14F-4D97-AF65-F5344CB8AC3E}">
        <p14:creationId xmlns:p14="http://schemas.microsoft.com/office/powerpoint/2010/main" val="29513360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833843-22DE-4245-A06C-523BBA8D7639}"/>
              </a:ext>
            </a:extLst>
          </p:cNvPr>
          <p:cNvSpPr>
            <a:spLocks noGrp="1"/>
          </p:cNvSpPr>
          <p:nvPr>
            <p:ph type="sldNum" sz="quarter" idx="4"/>
          </p:nvPr>
        </p:nvSpPr>
        <p:spPr/>
        <p:txBody>
          <a:bodyPr/>
          <a:lstStyle/>
          <a:p>
            <a:fld id="{E9AD77E4-0291-4442-8847-4DA4F7427F54}" type="slidenum">
              <a:rPr lang="es-ES" smtClean="0"/>
              <a:pPr/>
              <a:t>2</a:t>
            </a:fld>
            <a:endParaRPr lang="es-ES" dirty="0"/>
          </a:p>
        </p:txBody>
      </p:sp>
      <p:sp>
        <p:nvSpPr>
          <p:cNvPr id="11" name="Rectángulo 10">
            <a:extLst>
              <a:ext uri="{FF2B5EF4-FFF2-40B4-BE49-F238E27FC236}">
                <a16:creationId xmlns:a16="http://schemas.microsoft.com/office/drawing/2014/main" id="{897C67D8-951E-204B-BBAD-A55B249AAAD2}"/>
              </a:ext>
            </a:extLst>
          </p:cNvPr>
          <p:cNvSpPr/>
          <p:nvPr/>
        </p:nvSpPr>
        <p:spPr>
          <a:xfrm>
            <a:off x="757855" y="2970028"/>
            <a:ext cx="4040972" cy="27742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2" name="Picture 11" descr="File:The British Mandate in Palestine 1917-1948 E29794.jpg">
            <a:extLst>
              <a:ext uri="{FF2B5EF4-FFF2-40B4-BE49-F238E27FC236}">
                <a16:creationId xmlns:a16="http://schemas.microsoft.com/office/drawing/2014/main" id="{F970C1BA-8028-F84B-9B80-C244B9E99BB4}"/>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75" r="-10045"/>
          <a:stretch/>
        </p:blipFill>
        <p:spPr bwMode="auto">
          <a:xfrm>
            <a:off x="6557039" y="511859"/>
            <a:ext cx="6212732" cy="6346141"/>
          </a:xfrm>
          <a:prstGeom prst="rect">
            <a:avLst/>
          </a:prstGeom>
          <a:noFill/>
          <a:extLst>
            <a:ext uri="{909E8E84-426E-40DD-AFC4-6F175D3DCCD1}">
              <a14:hiddenFill xmlns:a14="http://schemas.microsoft.com/office/drawing/2010/main">
                <a:solidFill>
                  <a:srgbClr val="FFFFFF"/>
                </a:solidFill>
              </a14:hiddenFill>
            </a:ext>
          </a:extLst>
        </p:spPr>
      </p:pic>
      <p:sp>
        <p:nvSpPr>
          <p:cNvPr id="13" name="CuadroTexto 1">
            <a:extLst>
              <a:ext uri="{FF2B5EF4-FFF2-40B4-BE49-F238E27FC236}">
                <a16:creationId xmlns:a16="http://schemas.microsoft.com/office/drawing/2014/main" id="{DE29F630-E51D-3D4E-9FF9-B7D56E85F567}"/>
              </a:ext>
            </a:extLst>
          </p:cNvPr>
          <p:cNvSpPr txBox="1"/>
          <p:nvPr/>
        </p:nvSpPr>
        <p:spPr>
          <a:xfrm>
            <a:off x="346890" y="835396"/>
            <a:ext cx="6075175" cy="1292662"/>
          </a:xfrm>
          <a:prstGeom prst="rect">
            <a:avLst/>
          </a:prstGeom>
          <a:noFill/>
        </p:spPr>
        <p:txBody>
          <a:bodyPr wrap="square" rtlCol="0">
            <a:spAutoFit/>
          </a:bodyPr>
          <a:lstStyle/>
          <a:p>
            <a:r>
              <a:rPr lang="en-US" sz="2600" dirty="0">
                <a:solidFill>
                  <a:schemeClr val="accent2"/>
                </a:solidFill>
                <a:latin typeface="Arial" panose="020B0604020202020204" pitchFamily="34" charset="0"/>
                <a:cs typeface="Arial" panose="020B0604020202020204" pitchFamily="34" charset="0"/>
              </a:rPr>
              <a:t>Britain ruled over Arabs and Jews </a:t>
            </a:r>
            <a:br>
              <a:rPr lang="en-US" sz="2600" dirty="0">
                <a:solidFill>
                  <a:schemeClr val="accent2"/>
                </a:solidFill>
                <a:latin typeface="Arial" panose="020B0604020202020204" pitchFamily="34" charset="0"/>
                <a:cs typeface="Arial" panose="020B0604020202020204" pitchFamily="34" charset="0"/>
              </a:rPr>
            </a:br>
            <a:r>
              <a:rPr lang="en-US" sz="2600" dirty="0">
                <a:solidFill>
                  <a:schemeClr val="accent2"/>
                </a:solidFill>
                <a:latin typeface="Arial" panose="020B0604020202020204" pitchFamily="34" charset="0"/>
                <a:cs typeface="Arial" panose="020B0604020202020204" pitchFamily="34" charset="0"/>
              </a:rPr>
              <a:t>in Palestine under a League of </a:t>
            </a:r>
            <a:br>
              <a:rPr lang="en-US" sz="2600" dirty="0">
                <a:solidFill>
                  <a:schemeClr val="accent2"/>
                </a:solidFill>
                <a:latin typeface="Arial" panose="020B0604020202020204" pitchFamily="34" charset="0"/>
                <a:cs typeface="Arial" panose="020B0604020202020204" pitchFamily="34" charset="0"/>
              </a:rPr>
            </a:br>
            <a:r>
              <a:rPr lang="en-US" sz="2600" dirty="0">
                <a:solidFill>
                  <a:schemeClr val="accent2"/>
                </a:solidFill>
                <a:latin typeface="Arial" panose="020B0604020202020204" pitchFamily="34" charset="0"/>
                <a:cs typeface="Arial" panose="020B0604020202020204" pitchFamily="34" charset="0"/>
              </a:rPr>
              <a:t>Nations “Mandate”</a:t>
            </a:r>
            <a:endParaRPr lang="es-ES" sz="2600" dirty="0">
              <a:solidFill>
                <a:schemeClr val="accent2"/>
              </a:solidFill>
              <a:latin typeface="Arial" panose="020B0604020202020204" pitchFamily="34" charset="0"/>
              <a:cs typeface="Arial" panose="020B0604020202020204" pitchFamily="34" charset="0"/>
            </a:endParaRPr>
          </a:p>
        </p:txBody>
      </p:sp>
      <p:pic>
        <p:nvPicPr>
          <p:cNvPr id="14" name="Picture 4" descr="https://upload.wikimedia.org/wikipedia/commons/7/72/Halhul%2C_1940.jpg">
            <a:extLst>
              <a:ext uri="{FF2B5EF4-FFF2-40B4-BE49-F238E27FC236}">
                <a16:creationId xmlns:a16="http://schemas.microsoft.com/office/drawing/2014/main" id="{9E1BD3CB-DDB1-304A-AD78-7EE7ABC34209}"/>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53216" y="2511933"/>
            <a:ext cx="1881133" cy="283270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a:extLst>
              <a:ext uri="{FF2B5EF4-FFF2-40B4-BE49-F238E27FC236}">
                <a16:creationId xmlns:a16="http://schemas.microsoft.com/office/drawing/2014/main" id="{735AEEB3-B089-7B47-B94E-D494F129E862}"/>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2506864" y="2511933"/>
            <a:ext cx="1870201" cy="2832700"/>
          </a:xfrm>
          <a:prstGeom prst="rect">
            <a:avLst/>
          </a:prstGeom>
        </p:spPr>
      </p:pic>
    </p:spTree>
    <p:extLst>
      <p:ext uri="{BB962C8B-B14F-4D97-AF65-F5344CB8AC3E}">
        <p14:creationId xmlns:p14="http://schemas.microsoft.com/office/powerpoint/2010/main" val="21863996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A833843-22DE-4245-A06C-523BBA8D7639}"/>
              </a:ext>
            </a:extLst>
          </p:cNvPr>
          <p:cNvSpPr>
            <a:spLocks noGrp="1"/>
          </p:cNvSpPr>
          <p:nvPr>
            <p:ph type="sldNum" sz="quarter" idx="4"/>
          </p:nvPr>
        </p:nvSpPr>
        <p:spPr/>
        <p:txBody>
          <a:bodyPr/>
          <a:lstStyle/>
          <a:p>
            <a:fld id="{E9AD77E4-0291-4442-8847-4DA4F7427F54}" type="slidenum">
              <a:rPr lang="es-ES" smtClean="0"/>
              <a:pPr/>
              <a:t>3</a:t>
            </a:fld>
            <a:endParaRPr lang="es-ES" dirty="0"/>
          </a:p>
        </p:txBody>
      </p:sp>
      <p:sp>
        <p:nvSpPr>
          <p:cNvPr id="13" name="Rectángulo 16">
            <a:extLst>
              <a:ext uri="{FF2B5EF4-FFF2-40B4-BE49-F238E27FC236}">
                <a16:creationId xmlns:a16="http://schemas.microsoft.com/office/drawing/2014/main" id="{C89EC835-386D-C449-9765-5140E194436F}"/>
              </a:ext>
            </a:extLst>
          </p:cNvPr>
          <p:cNvSpPr/>
          <p:nvPr/>
        </p:nvSpPr>
        <p:spPr>
          <a:xfrm>
            <a:off x="453217" y="1875295"/>
            <a:ext cx="5281156" cy="225502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14" name="CuadroTexto 1">
            <a:extLst>
              <a:ext uri="{FF2B5EF4-FFF2-40B4-BE49-F238E27FC236}">
                <a16:creationId xmlns:a16="http://schemas.microsoft.com/office/drawing/2014/main" id="{508D554C-CF94-514A-9CDF-B828456EB297}"/>
              </a:ext>
            </a:extLst>
          </p:cNvPr>
          <p:cNvSpPr txBox="1"/>
          <p:nvPr/>
        </p:nvSpPr>
        <p:spPr>
          <a:xfrm>
            <a:off x="346890" y="949489"/>
            <a:ext cx="6075175" cy="492443"/>
          </a:xfrm>
          <a:prstGeom prst="rect">
            <a:avLst/>
          </a:prstGeom>
          <a:noFill/>
        </p:spPr>
        <p:txBody>
          <a:bodyPr wrap="square" rtlCol="0">
            <a:spAutoFit/>
          </a:bodyPr>
          <a:lstStyle/>
          <a:p>
            <a:r>
              <a:rPr lang="en-US" sz="2600" dirty="0">
                <a:solidFill>
                  <a:schemeClr val="accent2"/>
                </a:solidFill>
                <a:latin typeface="Arial" panose="020B0604020202020204" pitchFamily="34" charset="0"/>
                <a:cs typeface="Arial" panose="020B0604020202020204" pitchFamily="34" charset="0"/>
              </a:rPr>
              <a:t>Jewish immigration</a:t>
            </a:r>
            <a:endParaRPr lang="es-ES" sz="2600" dirty="0">
              <a:solidFill>
                <a:schemeClr val="accent2"/>
              </a:solidFill>
              <a:latin typeface="Arial" panose="020B0604020202020204" pitchFamily="34" charset="0"/>
              <a:cs typeface="Arial" panose="020B0604020202020204" pitchFamily="34" charset="0"/>
            </a:endParaRPr>
          </a:p>
        </p:txBody>
      </p:sp>
      <p:pic>
        <p:nvPicPr>
          <p:cNvPr id="15" name="Picture 5">
            <a:extLst>
              <a:ext uri="{FF2B5EF4-FFF2-40B4-BE49-F238E27FC236}">
                <a16:creationId xmlns:a16="http://schemas.microsoft.com/office/drawing/2014/main" id="{38DD5B8A-1B0F-6D42-855D-A94004B9C678}"/>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r="-29494"/>
          <a:stretch/>
        </p:blipFill>
        <p:spPr>
          <a:xfrm>
            <a:off x="6557039" y="511859"/>
            <a:ext cx="7406902" cy="6346141"/>
          </a:xfrm>
          <a:prstGeom prst="rect">
            <a:avLst/>
          </a:prstGeom>
        </p:spPr>
      </p:pic>
      <p:pic>
        <p:nvPicPr>
          <p:cNvPr id="16" name="Picture 2" descr="Image result for jews in mandate palestine wikimedia">
            <a:extLst>
              <a:ext uri="{FF2B5EF4-FFF2-40B4-BE49-F238E27FC236}">
                <a16:creationId xmlns:a16="http://schemas.microsoft.com/office/drawing/2014/main" id="{9ADF0CB6-738D-CE40-B8F9-F464B7C8742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01308" y="2623008"/>
            <a:ext cx="5660923" cy="2181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99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https://upload.wikimedia.org/wikipedia/en/7/7a/Haganah.jpg">
            <a:extLst>
              <a:ext uri="{FF2B5EF4-FFF2-40B4-BE49-F238E27FC236}">
                <a16:creationId xmlns:a16="http://schemas.microsoft.com/office/drawing/2014/main" id="{D42BCDEC-6F4A-C34C-AC09-6E3601BB335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6557039" y="514725"/>
            <a:ext cx="7500268" cy="6343275"/>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a:extLst>
              <a:ext uri="{FF2B5EF4-FFF2-40B4-BE49-F238E27FC236}">
                <a16:creationId xmlns:a16="http://schemas.microsoft.com/office/drawing/2014/main" id="{EA833843-22DE-4245-A06C-523BBA8D7639}"/>
              </a:ext>
            </a:extLst>
          </p:cNvPr>
          <p:cNvSpPr>
            <a:spLocks noGrp="1"/>
          </p:cNvSpPr>
          <p:nvPr>
            <p:ph type="sldNum" sz="quarter" idx="4"/>
          </p:nvPr>
        </p:nvSpPr>
        <p:spPr/>
        <p:txBody>
          <a:bodyPr/>
          <a:lstStyle/>
          <a:p>
            <a:fld id="{E9AD77E4-0291-4442-8847-4DA4F7427F54}" type="slidenum">
              <a:rPr lang="es-ES" smtClean="0"/>
              <a:pPr/>
              <a:t>4</a:t>
            </a:fld>
            <a:endParaRPr lang="es-ES" dirty="0"/>
          </a:p>
        </p:txBody>
      </p:sp>
      <p:sp>
        <p:nvSpPr>
          <p:cNvPr id="11" name="Rectángulo 10">
            <a:extLst>
              <a:ext uri="{FF2B5EF4-FFF2-40B4-BE49-F238E27FC236}">
                <a16:creationId xmlns:a16="http://schemas.microsoft.com/office/drawing/2014/main" id="{897C67D8-951E-204B-BBAD-A55B249AAAD2}"/>
              </a:ext>
            </a:extLst>
          </p:cNvPr>
          <p:cNvSpPr/>
          <p:nvPr/>
        </p:nvSpPr>
        <p:spPr>
          <a:xfrm>
            <a:off x="757855" y="2970028"/>
            <a:ext cx="4040972" cy="277423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13" name="CuadroTexto 1">
            <a:extLst>
              <a:ext uri="{FF2B5EF4-FFF2-40B4-BE49-F238E27FC236}">
                <a16:creationId xmlns:a16="http://schemas.microsoft.com/office/drawing/2014/main" id="{DE29F630-E51D-3D4E-9FF9-B7D56E85F567}"/>
              </a:ext>
            </a:extLst>
          </p:cNvPr>
          <p:cNvSpPr txBox="1"/>
          <p:nvPr/>
        </p:nvSpPr>
        <p:spPr>
          <a:xfrm>
            <a:off x="346890" y="835396"/>
            <a:ext cx="6075175" cy="954107"/>
          </a:xfrm>
          <a:prstGeom prst="rect">
            <a:avLst/>
          </a:prstGeom>
          <a:noFill/>
        </p:spPr>
        <p:txBody>
          <a:bodyPr wrap="square" rtlCol="0">
            <a:spAutoFit/>
          </a:bodyPr>
          <a:lstStyle/>
          <a:p>
            <a:r>
              <a:rPr lang="en-US" sz="2800" dirty="0">
                <a:solidFill>
                  <a:schemeClr val="accent2"/>
                </a:solidFill>
                <a:latin typeface="Arial" panose="020B0604020202020204" pitchFamily="34" charset="0"/>
                <a:cs typeface="Arial" panose="020B0604020202020204" pitchFamily="34" charset="0"/>
              </a:rPr>
              <a:t>There was already fighting between Jews, Arabs and the British</a:t>
            </a:r>
            <a:endParaRPr lang="es-ES" sz="2600" dirty="0">
              <a:solidFill>
                <a:schemeClr val="accent2"/>
              </a:solidFill>
              <a:latin typeface="Arial" panose="020B0604020202020204" pitchFamily="34" charset="0"/>
              <a:cs typeface="Arial" panose="020B0604020202020204" pitchFamily="34" charset="0"/>
            </a:endParaRPr>
          </a:p>
        </p:txBody>
      </p:sp>
      <p:pic>
        <p:nvPicPr>
          <p:cNvPr id="8" name="Picture 2" descr="https://upload.wikimedia.org/wikipedia/commons/d/d9/Palest_against_british.gif">
            <a:extLst>
              <a:ext uri="{FF2B5EF4-FFF2-40B4-BE49-F238E27FC236}">
                <a16:creationId xmlns:a16="http://schemas.microsoft.com/office/drawing/2014/main" id="{4BB3FE54-0BA4-A04A-BED6-05079EB77FAF}"/>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31570" y="2351314"/>
            <a:ext cx="4776213" cy="2992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327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2">
            <a:extLst>
              <a:ext uri="{FF2B5EF4-FFF2-40B4-BE49-F238E27FC236}">
                <a16:creationId xmlns:a16="http://schemas.microsoft.com/office/drawing/2014/main" id="{9D610ABF-2919-B149-92F1-8236969F083D}"/>
              </a:ext>
            </a:extLst>
          </p:cNvPr>
          <p:cNvSpPr txBox="1">
            <a:spLocks/>
          </p:cNvSpPr>
          <p:nvPr/>
        </p:nvSpPr>
        <p:spPr>
          <a:xfrm>
            <a:off x="7393560" y="1541416"/>
            <a:ext cx="4218233" cy="4546581"/>
          </a:xfrm>
          <a:prstGeom prst="rect">
            <a:avLst/>
          </a:prstGeom>
          <a:solidFill>
            <a:schemeClr val="accent2"/>
          </a:solid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9075" indent="0">
              <a:buFont typeface="Arial" panose="020B0604020202020204" pitchFamily="34" charset="0"/>
              <a:buNone/>
            </a:pPr>
            <a:r>
              <a:rPr lang="en-GB" dirty="0">
                <a:solidFill>
                  <a:schemeClr val="bg1"/>
                </a:solidFill>
              </a:rPr>
              <a:t/>
            </a:r>
            <a:br>
              <a:rPr lang="en-GB" dirty="0">
                <a:solidFill>
                  <a:schemeClr val="bg1"/>
                </a:solidFill>
              </a:rPr>
            </a:br>
            <a:endParaRPr lang="en-GB" sz="1600" dirty="0">
              <a:solidFill>
                <a:schemeClr val="bg1"/>
              </a:solidFill>
              <a:latin typeface="Arial" panose="020B0604020202020204" pitchFamily="34" charset="0"/>
              <a:cs typeface="Arial" panose="020B0604020202020204" pitchFamily="34" charset="0"/>
            </a:endParaRPr>
          </a:p>
        </p:txBody>
      </p:sp>
      <p:sp>
        <p:nvSpPr>
          <p:cNvPr id="2" name="Slide Number Placeholder 1">
            <a:extLst>
              <a:ext uri="{FF2B5EF4-FFF2-40B4-BE49-F238E27FC236}">
                <a16:creationId xmlns:a16="http://schemas.microsoft.com/office/drawing/2014/main" id="{EA833843-22DE-4245-A06C-523BBA8D7639}"/>
              </a:ext>
            </a:extLst>
          </p:cNvPr>
          <p:cNvSpPr>
            <a:spLocks noGrp="1"/>
          </p:cNvSpPr>
          <p:nvPr>
            <p:ph type="sldNum" sz="quarter" idx="4"/>
          </p:nvPr>
        </p:nvSpPr>
        <p:spPr/>
        <p:txBody>
          <a:bodyPr/>
          <a:lstStyle/>
          <a:p>
            <a:fld id="{E9AD77E4-0291-4442-8847-4DA4F7427F54}" type="slidenum">
              <a:rPr lang="es-ES" smtClean="0"/>
              <a:pPr/>
              <a:t>5</a:t>
            </a:fld>
            <a:endParaRPr lang="es-ES" dirty="0"/>
          </a:p>
        </p:txBody>
      </p:sp>
      <p:sp>
        <p:nvSpPr>
          <p:cNvPr id="11" name="Rectángulo 10">
            <a:extLst>
              <a:ext uri="{FF2B5EF4-FFF2-40B4-BE49-F238E27FC236}">
                <a16:creationId xmlns:a16="http://schemas.microsoft.com/office/drawing/2014/main" id="{897C67D8-951E-204B-BBAD-A55B249AAAD2}"/>
              </a:ext>
            </a:extLst>
          </p:cNvPr>
          <p:cNvSpPr/>
          <p:nvPr/>
        </p:nvSpPr>
        <p:spPr>
          <a:xfrm>
            <a:off x="483536" y="2312479"/>
            <a:ext cx="4036213" cy="376210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sp>
        <p:nvSpPr>
          <p:cNvPr id="13" name="CuadroTexto 1">
            <a:extLst>
              <a:ext uri="{FF2B5EF4-FFF2-40B4-BE49-F238E27FC236}">
                <a16:creationId xmlns:a16="http://schemas.microsoft.com/office/drawing/2014/main" id="{DE29F630-E51D-3D4E-9FF9-B7D56E85F567}"/>
              </a:ext>
            </a:extLst>
          </p:cNvPr>
          <p:cNvSpPr txBox="1"/>
          <p:nvPr/>
        </p:nvSpPr>
        <p:spPr>
          <a:xfrm>
            <a:off x="346890" y="835396"/>
            <a:ext cx="6075175" cy="1384995"/>
          </a:xfrm>
          <a:prstGeom prst="rect">
            <a:avLst/>
          </a:prstGeom>
          <a:noFill/>
        </p:spPr>
        <p:txBody>
          <a:bodyPr wrap="square" rtlCol="0">
            <a:spAutoFit/>
          </a:bodyPr>
          <a:lstStyle/>
          <a:p>
            <a:r>
              <a:rPr lang="en-US" sz="2800" dirty="0">
                <a:solidFill>
                  <a:schemeClr val="accent2"/>
                </a:solidFill>
                <a:latin typeface="Arial" panose="020B0604020202020204" pitchFamily="34" charset="0"/>
                <a:cs typeface="Arial" panose="020B0604020202020204" pitchFamily="34" charset="0"/>
              </a:rPr>
              <a:t>Britain decided it would leave, and asked the United Nations to help sort out Palestine.</a:t>
            </a:r>
            <a:endParaRPr lang="es-ES" sz="2600" dirty="0">
              <a:solidFill>
                <a:schemeClr val="accent2"/>
              </a:solidFill>
              <a:latin typeface="Arial" panose="020B0604020202020204" pitchFamily="34" charset="0"/>
              <a:cs typeface="Arial" panose="020B0604020202020204" pitchFamily="34" charset="0"/>
            </a:endParaRPr>
          </a:p>
        </p:txBody>
      </p:sp>
      <p:pic>
        <p:nvPicPr>
          <p:cNvPr id="7" name="Picture 2" descr="https://upload.wikimedia.org/wikipedia/commons/1/19/AlanCunningham.jpg">
            <a:extLst>
              <a:ext uri="{FF2B5EF4-FFF2-40B4-BE49-F238E27FC236}">
                <a16:creationId xmlns:a16="http://schemas.microsoft.com/office/drawing/2014/main" id="{409302DD-62E6-AE4E-888F-D259FE10949C}"/>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59670" y="2669164"/>
            <a:ext cx="2083943" cy="304873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upload.wikimedia.org/wikipedia/commons/4/49/%D7%97%D7%91%D7%A8%D7%99_%D7%95%D7%A2%D7%93%D7%AA_%D7%90%D7%95%D7%A0%D7%A1%D7%A7%D7%95%D7%A4_%D7%9E%D7%91%D7%A7%D7%A8%D7%99%D7%9D_%D7%91%D7%A0%D7%9E%D7%9C_%D7%97%D7%99%D7%A4%D7%94_%28_18.7.1947%29_%D7%99%D7%95%D7%A9%D7%91_%D7%A8%D7%90%D7%A9_%D7%94%D7%95%D7%A2%D7%93%D7%94_%D7%94%D7%A0%D7%A6%D7%99%D7%92_%D7%94%D7%A9%D7%91%D7%93%D7%99_-PHG-1025052.png">
            <a:extLst>
              <a:ext uri="{FF2B5EF4-FFF2-40B4-BE49-F238E27FC236}">
                <a16:creationId xmlns:a16="http://schemas.microsoft.com/office/drawing/2014/main" id="{EFD7304B-03B5-9F48-8D80-9754A9CD90A1}"/>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a:stretch/>
        </p:blipFill>
        <p:spPr bwMode="auto">
          <a:xfrm>
            <a:off x="5739592" y="2667513"/>
            <a:ext cx="3307936" cy="305038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DCDE321E-1963-5345-B591-B9C3968F4DA4}"/>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43746" y="1685840"/>
            <a:ext cx="869892" cy="869892"/>
          </a:xfrm>
          <a:prstGeom prst="rect">
            <a:avLst/>
          </a:prstGeom>
        </p:spPr>
      </p:pic>
      <p:sp>
        <p:nvSpPr>
          <p:cNvPr id="3" name="Rectangle 2">
            <a:extLst>
              <a:ext uri="{FF2B5EF4-FFF2-40B4-BE49-F238E27FC236}">
                <a16:creationId xmlns:a16="http://schemas.microsoft.com/office/drawing/2014/main" id="{BF7E6547-2538-854B-B2A9-ED2F91F48E4A}"/>
              </a:ext>
            </a:extLst>
          </p:cNvPr>
          <p:cNvSpPr/>
          <p:nvPr/>
        </p:nvSpPr>
        <p:spPr>
          <a:xfrm>
            <a:off x="7521504" y="1659121"/>
            <a:ext cx="3548743" cy="923330"/>
          </a:xfrm>
          <a:prstGeom prst="rect">
            <a:avLst/>
          </a:prstGeom>
        </p:spPr>
        <p:txBody>
          <a:bodyPr wrap="square">
            <a:spAutoFit/>
          </a:bodyPr>
          <a:lstStyle/>
          <a:p>
            <a:r>
              <a:rPr lang="en-GB" dirty="0">
                <a:solidFill>
                  <a:schemeClr val="bg1"/>
                </a:solidFill>
                <a:latin typeface="Arial" panose="020B0604020202020204" pitchFamily="34" charset="0"/>
                <a:cs typeface="Arial" panose="020B0604020202020204" pitchFamily="34" charset="0"/>
              </a:rPr>
              <a:t>United Nations Special Committee on Palestine" (UNSCOP)</a:t>
            </a:r>
          </a:p>
        </p:txBody>
      </p:sp>
    </p:spTree>
    <p:extLst>
      <p:ext uri="{BB962C8B-B14F-4D97-AF65-F5344CB8AC3E}">
        <p14:creationId xmlns:p14="http://schemas.microsoft.com/office/powerpoint/2010/main" val="59914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6</a:t>
            </a:fld>
            <a:endParaRPr lang="es-ES" dirty="0"/>
          </a:p>
        </p:txBody>
      </p:sp>
      <p:sp>
        <p:nvSpPr>
          <p:cNvPr id="8" name="CuadroTexto 1">
            <a:extLst>
              <a:ext uri="{FF2B5EF4-FFF2-40B4-BE49-F238E27FC236}">
                <a16:creationId xmlns:a16="http://schemas.microsoft.com/office/drawing/2014/main" id="{89437986-D5EA-D748-8DB9-0AB670D0CE2E}"/>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Where would the border go?</a:t>
            </a:r>
            <a:endParaRPr lang="es-ES" sz="3200" dirty="0">
              <a:solidFill>
                <a:schemeClr val="accent2"/>
              </a:solidFill>
              <a:latin typeface="Arial" panose="020B0604020202020204" pitchFamily="34" charset="0"/>
              <a:cs typeface="Arial" panose="020B0604020202020204" pitchFamily="34" charset="0"/>
            </a:endParaRPr>
          </a:p>
        </p:txBody>
      </p:sp>
      <p:sp>
        <p:nvSpPr>
          <p:cNvPr id="9" name="Rectángulo 3">
            <a:extLst>
              <a:ext uri="{FF2B5EF4-FFF2-40B4-BE49-F238E27FC236}">
                <a16:creationId xmlns:a16="http://schemas.microsoft.com/office/drawing/2014/main" id="{7ABEE1E1-FFA0-6C4B-B14F-E54705865DC4}"/>
              </a:ext>
            </a:extLst>
          </p:cNvPr>
          <p:cNvSpPr/>
          <p:nvPr/>
        </p:nvSpPr>
        <p:spPr>
          <a:xfrm>
            <a:off x="346890" y="1524576"/>
            <a:ext cx="5356486" cy="3108543"/>
          </a:xfrm>
          <a:prstGeom prst="rect">
            <a:avLst/>
          </a:prstGeom>
        </p:spPr>
        <p:txBody>
          <a:bodyPr wrap="square">
            <a:spAutoFit/>
          </a:bodyPr>
          <a:lstStyle/>
          <a:p>
            <a:r>
              <a:rPr lang="en-US" sz="2800" dirty="0">
                <a:latin typeface="Arial" panose="020B0604020202020204" pitchFamily="34" charset="0"/>
                <a:cs typeface="Arial" panose="020B0604020202020204" pitchFamily="34" charset="0"/>
              </a:rPr>
              <a:t>The United Nations planned a “partition” of Palestine into an Arab State and a Jewish State.</a:t>
            </a:r>
          </a:p>
          <a:p>
            <a:endParaRPr lang="en-US" sz="2800" dirty="0">
              <a:latin typeface="Arial" panose="020B0604020202020204" pitchFamily="34" charset="0"/>
              <a:cs typeface="Arial" panose="020B0604020202020204" pitchFamily="34" charset="0"/>
            </a:endParaRPr>
          </a:p>
          <a:p>
            <a:r>
              <a:rPr lang="en-US" sz="2800" dirty="0">
                <a:latin typeface="Arial" panose="020B0604020202020204" pitchFamily="34" charset="0"/>
                <a:cs typeface="Arial" panose="020B0604020202020204" pitchFamily="34" charset="0"/>
              </a:rPr>
              <a:t>What information would you need to decide where to draw the border? </a:t>
            </a:r>
          </a:p>
        </p:txBody>
      </p:sp>
      <p:sp>
        <p:nvSpPr>
          <p:cNvPr id="11" name="Rectángulo 5">
            <a:extLst>
              <a:ext uri="{FF2B5EF4-FFF2-40B4-BE49-F238E27FC236}">
                <a16:creationId xmlns:a16="http://schemas.microsoft.com/office/drawing/2014/main" id="{0594F6EB-A11B-5F4E-B5B9-EB35C45BCE08}"/>
              </a:ext>
            </a:extLst>
          </p:cNvPr>
          <p:cNvSpPr/>
          <p:nvPr/>
        </p:nvSpPr>
        <p:spPr>
          <a:xfrm>
            <a:off x="7044948" y="1166620"/>
            <a:ext cx="4750104" cy="499258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3" name="Picture 12">
            <a:extLst>
              <a:ext uri="{FF2B5EF4-FFF2-40B4-BE49-F238E27FC236}">
                <a16:creationId xmlns:a16="http://schemas.microsoft.com/office/drawing/2014/main" id="{A5A0B9EC-B71E-7146-964D-FCADAAA9987B}"/>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81504" y="333286"/>
            <a:ext cx="4369850" cy="6178732"/>
          </a:xfrm>
          <a:prstGeom prst="rect">
            <a:avLst/>
          </a:prstGeom>
        </p:spPr>
      </p:pic>
      <p:sp>
        <p:nvSpPr>
          <p:cNvPr id="3" name="Rectangle 2">
            <a:extLst>
              <a:ext uri="{FF2B5EF4-FFF2-40B4-BE49-F238E27FC236}">
                <a16:creationId xmlns:a16="http://schemas.microsoft.com/office/drawing/2014/main" id="{5B64163E-5392-3141-8048-2E6D1B8E1476}"/>
              </a:ext>
            </a:extLst>
          </p:cNvPr>
          <p:cNvSpPr/>
          <p:nvPr/>
        </p:nvSpPr>
        <p:spPr>
          <a:xfrm>
            <a:off x="507296" y="5543397"/>
            <a:ext cx="3030510" cy="369332"/>
          </a:xfrm>
          <a:prstGeom prst="rect">
            <a:avLst/>
          </a:prstGeom>
        </p:spPr>
        <p:txBody>
          <a:bodyPr wrap="none">
            <a:spAutoFit/>
          </a:bodyPr>
          <a:lstStyle/>
          <a:p>
            <a:r>
              <a:rPr lang="en-GB" dirty="0">
                <a:solidFill>
                  <a:schemeClr val="bg1"/>
                </a:solidFill>
              </a:rPr>
              <a:t>Hint: use pen to draw on map.</a:t>
            </a:r>
          </a:p>
        </p:txBody>
      </p:sp>
      <p:pic>
        <p:nvPicPr>
          <p:cNvPr id="17" name="Picture 16">
            <a:extLst>
              <a:ext uri="{FF2B5EF4-FFF2-40B4-BE49-F238E27FC236}">
                <a16:creationId xmlns:a16="http://schemas.microsoft.com/office/drawing/2014/main" id="{9EF8FE32-CD59-B84A-BC85-37AD174331E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474237" y="4334224"/>
            <a:ext cx="1114239" cy="1578505"/>
          </a:xfrm>
          <a:prstGeom prst="rect">
            <a:avLst/>
          </a:prstGeom>
        </p:spPr>
      </p:pic>
      <p:graphicFrame>
        <p:nvGraphicFramePr>
          <p:cNvPr id="18" name="Object 17">
            <a:extLst>
              <a:ext uri="{FF2B5EF4-FFF2-40B4-BE49-F238E27FC236}">
                <a16:creationId xmlns:a16="http://schemas.microsoft.com/office/drawing/2014/main" id="{780417D8-8D4B-B444-BD3C-BF40E2CA382C}"/>
              </a:ext>
            </a:extLst>
          </p:cNvPr>
          <p:cNvGraphicFramePr>
            <a:graphicFrameLocks noChangeAspect="1"/>
          </p:cNvGraphicFramePr>
          <p:nvPr>
            <p:extLst>
              <p:ext uri="{D42A27DB-BD31-4B8C-83A1-F6EECF244321}">
                <p14:modId xmlns:p14="http://schemas.microsoft.com/office/powerpoint/2010/main" val="954246631"/>
              </p:ext>
            </p:extLst>
          </p:nvPr>
        </p:nvGraphicFramePr>
        <p:xfrm>
          <a:off x="10474237" y="4877678"/>
          <a:ext cx="914400" cy="771525"/>
        </p:xfrm>
        <a:graphic>
          <a:graphicData uri="http://schemas.openxmlformats.org/presentationml/2006/ole">
            <mc:AlternateContent xmlns:mc="http://schemas.openxmlformats.org/markup-compatibility/2006">
              <mc:Choice xmlns:v="urn:schemas-microsoft-com:vml" Requires="v">
                <p:oleObj spid="_x0000_s1030" name="Document" showAsIcon="1" r:id="rId5" imgW="914400" imgH="771480" progId="Word.Document.12">
                  <p:embed/>
                </p:oleObj>
              </mc:Choice>
              <mc:Fallback>
                <p:oleObj name="Document" showAsIcon="1" r:id="rId5" imgW="914400" imgH="771480" progId="Word.Document.12">
                  <p:embed/>
                  <p:pic>
                    <p:nvPicPr>
                      <p:cNvPr id="10" name="Object 9"/>
                      <p:cNvPicPr/>
                      <p:nvPr/>
                    </p:nvPicPr>
                    <p:blipFill>
                      <a:blip r:embed="rId6"/>
                      <a:stretch>
                        <a:fillRect/>
                      </a:stretch>
                    </p:blipFill>
                    <p:spPr>
                      <a:xfrm>
                        <a:off x="10474237" y="4877678"/>
                        <a:ext cx="914400" cy="771525"/>
                      </a:xfrm>
                      <a:prstGeom prst="rect">
                        <a:avLst/>
                      </a:prstGeom>
                    </p:spPr>
                  </p:pic>
                </p:oleObj>
              </mc:Fallback>
            </mc:AlternateContent>
          </a:graphicData>
        </a:graphic>
      </p:graphicFrame>
      <p:sp>
        <p:nvSpPr>
          <p:cNvPr id="12" name="Bent-Up Arrow 11"/>
          <p:cNvSpPr/>
          <p:nvPr/>
        </p:nvSpPr>
        <p:spPr>
          <a:xfrm rot="10800000">
            <a:off x="468920" y="6106583"/>
            <a:ext cx="528638" cy="446088"/>
          </a:xfrm>
          <a:prstGeom prst="bentUpArrow">
            <a:avLst/>
          </a:prstGeom>
          <a:solidFill>
            <a:schemeClr val="accent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997559" y="6011334"/>
            <a:ext cx="2057400" cy="646331"/>
          </a:xfrm>
          <a:prstGeom prst="rect">
            <a:avLst/>
          </a:prstGeom>
          <a:noFill/>
        </p:spPr>
        <p:txBody>
          <a:bodyPr wrap="square" rtlCol="0">
            <a:spAutoFit/>
          </a:bodyPr>
          <a:lstStyle/>
          <a:p>
            <a:r>
              <a:rPr lang="en-GB" dirty="0" smtClean="0"/>
              <a:t>Hint: use pen to draw on map.</a:t>
            </a:r>
            <a:endParaRPr lang="en-GB" dirty="0"/>
          </a:p>
        </p:txBody>
      </p:sp>
    </p:spTree>
    <p:extLst>
      <p:ext uri="{BB962C8B-B14F-4D97-AF65-F5344CB8AC3E}">
        <p14:creationId xmlns:p14="http://schemas.microsoft.com/office/powerpoint/2010/main" val="2859045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5">
            <a:extLst>
              <a:ext uri="{FF2B5EF4-FFF2-40B4-BE49-F238E27FC236}">
                <a16:creationId xmlns:a16="http://schemas.microsoft.com/office/drawing/2014/main" id="{0594F6EB-A11B-5F4E-B5B9-EB35C45BCE08}"/>
              </a:ext>
            </a:extLst>
          </p:cNvPr>
          <p:cNvSpPr/>
          <p:nvPr/>
        </p:nvSpPr>
        <p:spPr>
          <a:xfrm>
            <a:off x="7044948" y="1166620"/>
            <a:ext cx="4750104" cy="499258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3" name="Picture 12">
            <a:extLst>
              <a:ext uri="{FF2B5EF4-FFF2-40B4-BE49-F238E27FC236}">
                <a16:creationId xmlns:a16="http://schemas.microsoft.com/office/drawing/2014/main" id="{4E779975-DFF4-C44C-B899-426518BB549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34150" y="199281"/>
            <a:ext cx="4402181" cy="6224445"/>
          </a:xfrm>
          <a:prstGeom prst="rect">
            <a:avLst/>
          </a:prstGeom>
        </p:spPr>
      </p:pic>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7</a:t>
            </a:fld>
            <a:endParaRPr lang="es-ES" dirty="0"/>
          </a:p>
        </p:txBody>
      </p:sp>
      <p:sp>
        <p:nvSpPr>
          <p:cNvPr id="8" name="CuadroTexto 1">
            <a:extLst>
              <a:ext uri="{FF2B5EF4-FFF2-40B4-BE49-F238E27FC236}">
                <a16:creationId xmlns:a16="http://schemas.microsoft.com/office/drawing/2014/main" id="{89437986-D5EA-D748-8DB9-0AB670D0CE2E}"/>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Drawing the line</a:t>
            </a:r>
            <a:endParaRPr lang="es-ES" sz="3600" dirty="0">
              <a:solidFill>
                <a:schemeClr val="accent2"/>
              </a:solidFill>
              <a:latin typeface="Arial" panose="020B0604020202020204" pitchFamily="34" charset="0"/>
              <a:cs typeface="Arial" panose="020B0604020202020204" pitchFamily="34" charset="0"/>
            </a:endParaRPr>
          </a:p>
        </p:txBody>
      </p:sp>
      <p:sp>
        <p:nvSpPr>
          <p:cNvPr id="9" name="Rectángulo 3">
            <a:extLst>
              <a:ext uri="{FF2B5EF4-FFF2-40B4-BE49-F238E27FC236}">
                <a16:creationId xmlns:a16="http://schemas.microsoft.com/office/drawing/2014/main" id="{7ABEE1E1-FFA0-6C4B-B14F-E54705865DC4}"/>
              </a:ext>
            </a:extLst>
          </p:cNvPr>
          <p:cNvSpPr/>
          <p:nvPr/>
        </p:nvSpPr>
        <p:spPr>
          <a:xfrm>
            <a:off x="346889" y="1524576"/>
            <a:ext cx="5945423" cy="1815882"/>
          </a:xfrm>
          <a:prstGeom prst="rect">
            <a:avLst/>
          </a:prstGeom>
        </p:spPr>
        <p:txBody>
          <a:bodyPr wrap="square">
            <a:spAutoFit/>
          </a:bodyPr>
          <a:lstStyle/>
          <a:p>
            <a:r>
              <a:rPr lang="en-US" sz="2800" dirty="0">
                <a:solidFill>
                  <a:schemeClr val="accent2"/>
                </a:solidFill>
                <a:latin typeface="Arial" panose="020B0604020202020204" pitchFamily="34" charset="0"/>
                <a:cs typeface="Arial" panose="020B0604020202020204" pitchFamily="34" charset="0"/>
              </a:rPr>
              <a:t>&gt;</a:t>
            </a:r>
            <a:r>
              <a:rPr lang="en-US" sz="2800" dirty="0">
                <a:latin typeface="Arial" panose="020B0604020202020204" pitchFamily="34" charset="0"/>
                <a:cs typeface="Arial" panose="020B0604020202020204" pitchFamily="34" charset="0"/>
              </a:rPr>
              <a:t> Palestine was already divided into administrative districts named after major towns. In the middle was Jerusalem.</a:t>
            </a:r>
          </a:p>
        </p:txBody>
      </p:sp>
    </p:spTree>
    <p:extLst>
      <p:ext uri="{BB962C8B-B14F-4D97-AF65-F5344CB8AC3E}">
        <p14:creationId xmlns:p14="http://schemas.microsoft.com/office/powerpoint/2010/main" val="800566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8</a:t>
            </a:fld>
            <a:endParaRPr lang="es-ES" dirty="0"/>
          </a:p>
        </p:txBody>
      </p:sp>
      <p:sp>
        <p:nvSpPr>
          <p:cNvPr id="8" name="CuadroTexto 1">
            <a:extLst>
              <a:ext uri="{FF2B5EF4-FFF2-40B4-BE49-F238E27FC236}">
                <a16:creationId xmlns:a16="http://schemas.microsoft.com/office/drawing/2014/main" id="{89437986-D5EA-D748-8DB9-0AB670D0CE2E}"/>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Drawing the line</a:t>
            </a:r>
            <a:endParaRPr lang="es-ES" sz="3600" dirty="0">
              <a:solidFill>
                <a:schemeClr val="accent2"/>
              </a:solidFill>
              <a:latin typeface="Arial" panose="020B0604020202020204" pitchFamily="34" charset="0"/>
              <a:cs typeface="Arial" panose="020B0604020202020204" pitchFamily="34" charset="0"/>
            </a:endParaRPr>
          </a:p>
        </p:txBody>
      </p:sp>
      <p:sp>
        <p:nvSpPr>
          <p:cNvPr id="9" name="Rectángulo 3">
            <a:extLst>
              <a:ext uri="{FF2B5EF4-FFF2-40B4-BE49-F238E27FC236}">
                <a16:creationId xmlns:a16="http://schemas.microsoft.com/office/drawing/2014/main" id="{7ABEE1E1-FFA0-6C4B-B14F-E54705865DC4}"/>
              </a:ext>
            </a:extLst>
          </p:cNvPr>
          <p:cNvSpPr/>
          <p:nvPr/>
        </p:nvSpPr>
        <p:spPr>
          <a:xfrm>
            <a:off x="346889" y="1524576"/>
            <a:ext cx="6075175" cy="1384995"/>
          </a:xfrm>
          <a:prstGeom prst="rect">
            <a:avLst/>
          </a:prstGeom>
        </p:spPr>
        <p:txBody>
          <a:bodyPr wrap="square">
            <a:spAutoFit/>
          </a:bodyPr>
          <a:lstStyle/>
          <a:p>
            <a:r>
              <a:rPr lang="en-US" sz="2800" dirty="0" smtClean="0">
                <a:solidFill>
                  <a:schemeClr val="accent2"/>
                </a:solidFill>
                <a:latin typeface="Arial" panose="020B0604020202020204" pitchFamily="34" charset="0"/>
                <a:cs typeface="Arial" panose="020B0604020202020204" pitchFamily="34" charset="0"/>
              </a:rPr>
              <a:t>&gt;</a:t>
            </a:r>
            <a:r>
              <a:rPr lang="en-US" sz="2800" dirty="0" smtClean="0">
                <a:latin typeface="Arial" panose="020B0604020202020204" pitchFamily="34" charset="0"/>
                <a:cs typeface="Arial" panose="020B0604020202020204" pitchFamily="34" charset="0"/>
              </a:rPr>
              <a:t> </a:t>
            </a:r>
            <a:r>
              <a:rPr lang="en-US" sz="2800" dirty="0">
                <a:latin typeface="Arial" panose="020B0604020202020204" pitchFamily="34" charset="0"/>
                <a:cs typeface="Arial" panose="020B0604020202020204" pitchFamily="34" charset="0"/>
              </a:rPr>
              <a:t>There were economic resources in different areas like farmland, industry and seaports</a:t>
            </a:r>
          </a:p>
        </p:txBody>
      </p:sp>
      <p:pic>
        <p:nvPicPr>
          <p:cNvPr id="10" name="Picture 7">
            <a:extLst>
              <a:ext uri="{FF2B5EF4-FFF2-40B4-BE49-F238E27FC236}">
                <a16:creationId xmlns:a16="http://schemas.microsoft.com/office/drawing/2014/main" id="{C68C0BE2-4782-4A4F-A11D-1F95F6A3B6C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92150" y="2532579"/>
            <a:ext cx="6329915" cy="3796878"/>
          </a:xfrm>
          <a:prstGeom prst="rect">
            <a:avLst/>
          </a:prstGeom>
        </p:spPr>
      </p:pic>
      <p:sp>
        <p:nvSpPr>
          <p:cNvPr id="11" name="Rectángulo 5">
            <a:extLst>
              <a:ext uri="{FF2B5EF4-FFF2-40B4-BE49-F238E27FC236}">
                <a16:creationId xmlns:a16="http://schemas.microsoft.com/office/drawing/2014/main" id="{0594F6EB-A11B-5F4E-B5B9-EB35C45BCE08}"/>
              </a:ext>
            </a:extLst>
          </p:cNvPr>
          <p:cNvSpPr/>
          <p:nvPr/>
        </p:nvSpPr>
        <p:spPr>
          <a:xfrm>
            <a:off x="7044948" y="1166620"/>
            <a:ext cx="4750104" cy="499258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2" name="Picture 6">
            <a:extLst>
              <a:ext uri="{FF2B5EF4-FFF2-40B4-BE49-F238E27FC236}">
                <a16:creationId xmlns:a16="http://schemas.microsoft.com/office/drawing/2014/main" id="{F693C83E-D3B7-3340-A17A-8C38A6B9C92E}"/>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6667649" y="734976"/>
            <a:ext cx="1937196" cy="5153056"/>
          </a:xfrm>
          <a:prstGeom prst="rect">
            <a:avLst/>
          </a:prstGeom>
        </p:spPr>
      </p:pic>
    </p:spTree>
    <p:extLst>
      <p:ext uri="{BB962C8B-B14F-4D97-AF65-F5344CB8AC3E}">
        <p14:creationId xmlns:p14="http://schemas.microsoft.com/office/powerpoint/2010/main" val="311140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ángulo 5">
            <a:extLst>
              <a:ext uri="{FF2B5EF4-FFF2-40B4-BE49-F238E27FC236}">
                <a16:creationId xmlns:a16="http://schemas.microsoft.com/office/drawing/2014/main" id="{0594F6EB-A11B-5F4E-B5B9-EB35C45BCE08}"/>
              </a:ext>
            </a:extLst>
          </p:cNvPr>
          <p:cNvSpPr/>
          <p:nvPr/>
        </p:nvSpPr>
        <p:spPr>
          <a:xfrm>
            <a:off x="7044948" y="1166620"/>
            <a:ext cx="4750104" cy="499258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rgbClr val="00B0F0"/>
              </a:solidFill>
            </a:endParaRPr>
          </a:p>
        </p:txBody>
      </p:sp>
      <p:pic>
        <p:nvPicPr>
          <p:cNvPr id="13" name="Picture 12">
            <a:extLst>
              <a:ext uri="{FF2B5EF4-FFF2-40B4-BE49-F238E27FC236}">
                <a16:creationId xmlns:a16="http://schemas.microsoft.com/office/drawing/2014/main" id="{31D15327-1D72-884D-9C0C-92D384AD4AD5}"/>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426712" y="187341"/>
            <a:ext cx="4419069" cy="6248325"/>
          </a:xfrm>
          <a:prstGeom prst="rect">
            <a:avLst/>
          </a:prstGeom>
        </p:spPr>
      </p:pic>
      <p:sp>
        <p:nvSpPr>
          <p:cNvPr id="2" name="Slide Number Placeholder 1">
            <a:extLst>
              <a:ext uri="{FF2B5EF4-FFF2-40B4-BE49-F238E27FC236}">
                <a16:creationId xmlns:a16="http://schemas.microsoft.com/office/drawing/2014/main" id="{1B0E8D73-C18E-8646-A851-7E2E30CA2C4C}"/>
              </a:ext>
            </a:extLst>
          </p:cNvPr>
          <p:cNvSpPr>
            <a:spLocks noGrp="1"/>
          </p:cNvSpPr>
          <p:nvPr>
            <p:ph type="sldNum" sz="quarter" idx="4"/>
          </p:nvPr>
        </p:nvSpPr>
        <p:spPr/>
        <p:txBody>
          <a:bodyPr/>
          <a:lstStyle/>
          <a:p>
            <a:fld id="{E9AD77E4-0291-4442-8847-4DA4F7427F54}" type="slidenum">
              <a:rPr lang="es-ES" smtClean="0"/>
              <a:pPr/>
              <a:t>9</a:t>
            </a:fld>
            <a:endParaRPr lang="es-ES" dirty="0"/>
          </a:p>
        </p:txBody>
      </p:sp>
      <p:sp>
        <p:nvSpPr>
          <p:cNvPr id="8" name="CuadroTexto 1">
            <a:extLst>
              <a:ext uri="{FF2B5EF4-FFF2-40B4-BE49-F238E27FC236}">
                <a16:creationId xmlns:a16="http://schemas.microsoft.com/office/drawing/2014/main" id="{89437986-D5EA-D748-8DB9-0AB670D0CE2E}"/>
              </a:ext>
            </a:extLst>
          </p:cNvPr>
          <p:cNvSpPr txBox="1"/>
          <p:nvPr/>
        </p:nvSpPr>
        <p:spPr>
          <a:xfrm>
            <a:off x="346890" y="835396"/>
            <a:ext cx="6075175" cy="646331"/>
          </a:xfrm>
          <a:prstGeom prst="rect">
            <a:avLst/>
          </a:prstGeom>
          <a:noFill/>
        </p:spPr>
        <p:txBody>
          <a:bodyPr wrap="square" rtlCol="0">
            <a:spAutoFit/>
          </a:bodyPr>
          <a:lstStyle/>
          <a:p>
            <a:r>
              <a:rPr lang="en-US" sz="3600" dirty="0">
                <a:solidFill>
                  <a:schemeClr val="accent2"/>
                </a:solidFill>
                <a:latin typeface="Arial" panose="020B0604020202020204" pitchFamily="34" charset="0"/>
                <a:cs typeface="Arial" panose="020B0604020202020204" pitchFamily="34" charset="0"/>
              </a:rPr>
              <a:t>Drawing the line</a:t>
            </a:r>
            <a:endParaRPr lang="es-ES" sz="3600" dirty="0">
              <a:solidFill>
                <a:schemeClr val="accent2"/>
              </a:solidFill>
              <a:latin typeface="Arial" panose="020B0604020202020204" pitchFamily="34" charset="0"/>
              <a:cs typeface="Arial" panose="020B0604020202020204" pitchFamily="34" charset="0"/>
            </a:endParaRPr>
          </a:p>
        </p:txBody>
      </p:sp>
      <p:sp>
        <p:nvSpPr>
          <p:cNvPr id="9" name="Rectángulo 3">
            <a:extLst>
              <a:ext uri="{FF2B5EF4-FFF2-40B4-BE49-F238E27FC236}">
                <a16:creationId xmlns:a16="http://schemas.microsoft.com/office/drawing/2014/main" id="{7ABEE1E1-FFA0-6C4B-B14F-E54705865DC4}"/>
              </a:ext>
            </a:extLst>
          </p:cNvPr>
          <p:cNvSpPr/>
          <p:nvPr/>
        </p:nvSpPr>
        <p:spPr>
          <a:xfrm>
            <a:off x="346889" y="1524576"/>
            <a:ext cx="5163145" cy="1600438"/>
          </a:xfrm>
          <a:prstGeom prst="rect">
            <a:avLst/>
          </a:prstGeom>
        </p:spPr>
        <p:txBody>
          <a:bodyPr wrap="square">
            <a:spAutoFit/>
          </a:bodyPr>
          <a:lstStyle/>
          <a:p>
            <a:r>
              <a:rPr lang="en-US" sz="2800" dirty="0" smtClean="0">
                <a:solidFill>
                  <a:schemeClr val="accent2"/>
                </a:solidFill>
                <a:latin typeface="Arial" panose="020B0604020202020204" pitchFamily="34" charset="0"/>
                <a:cs typeface="Arial" panose="020B0604020202020204" pitchFamily="34" charset="0"/>
              </a:rPr>
              <a:t>&gt; </a:t>
            </a:r>
            <a:r>
              <a:rPr lang="en-US" sz="2800" dirty="0">
                <a:latin typeface="Arial" panose="020B0604020202020204" pitchFamily="34" charset="0"/>
                <a:cs typeface="Arial" panose="020B0604020202020204" pitchFamily="34" charset="0"/>
              </a:rPr>
              <a:t>Each area already had a different mix of Jews and Arabs living there.</a:t>
            </a:r>
          </a:p>
          <a:p>
            <a:endParaRPr lang="en-US" sz="1400" dirty="0">
              <a:latin typeface="Arial" panose="020B0604020202020204" pitchFamily="34" charset="0"/>
              <a:cs typeface="Arial" panose="020B0604020202020204" pitchFamily="34" charset="0"/>
            </a:endParaRPr>
          </a:p>
        </p:txBody>
      </p:sp>
      <p:pic>
        <p:nvPicPr>
          <p:cNvPr id="14" name="Picture 13">
            <a:extLst>
              <a:ext uri="{FF2B5EF4-FFF2-40B4-BE49-F238E27FC236}">
                <a16:creationId xmlns:a16="http://schemas.microsoft.com/office/drawing/2014/main" id="{FAA9D308-84DE-A640-9820-B18E2CE1BC8C}"/>
              </a:ext>
            </a:extLst>
          </p:cNvPr>
          <p:cNvPicPr>
            <a:picLocks noChangeAspect="1"/>
          </p:cNvPicPr>
          <p:nvPr/>
        </p:nvPicPr>
        <p:blipFill rotWithShape="1">
          <a:blip r:embed="rId3" cstate="email">
            <a:extLst>
              <a:ext uri="{28A0092B-C50C-407E-A947-70E740481C1C}">
                <a14:useLocalDpi xmlns:a14="http://schemas.microsoft.com/office/drawing/2010/main" val="0"/>
              </a:ext>
            </a:extLst>
          </a:blip>
          <a:srcRect/>
          <a:stretch/>
        </p:blipFill>
        <p:spPr>
          <a:xfrm>
            <a:off x="409192" y="3125014"/>
            <a:ext cx="5246688" cy="1741454"/>
          </a:xfrm>
          <a:prstGeom prst="rect">
            <a:avLst/>
          </a:prstGeom>
        </p:spPr>
      </p:pic>
    </p:spTree>
    <p:extLst>
      <p:ext uri="{BB962C8B-B14F-4D97-AF65-F5344CB8AC3E}">
        <p14:creationId xmlns:p14="http://schemas.microsoft.com/office/powerpoint/2010/main" val="404983721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528</TotalTime>
  <Words>792</Words>
  <Application>Microsoft Office PowerPoint</Application>
  <PresentationFormat>Widescreen</PresentationFormat>
  <Paragraphs>92</Paragraphs>
  <Slides>16</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1" baseType="lpstr">
      <vt:lpstr>Arial</vt:lpstr>
      <vt:lpstr>Calibri</vt:lpstr>
      <vt:lpstr>Calibri Light</vt:lpstr>
      <vt:lpstr>Tema de Office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Aranxa Esteve</dc:creator>
  <cp:lastModifiedBy>Ellis Brooks</cp:lastModifiedBy>
  <cp:revision>37</cp:revision>
  <dcterms:created xsi:type="dcterms:W3CDTF">2019-02-20T16:42:34Z</dcterms:created>
  <dcterms:modified xsi:type="dcterms:W3CDTF">2019-05-08T10:24:05Z</dcterms:modified>
</cp:coreProperties>
</file>